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9" r:id="rId1"/>
  </p:sldMasterIdLst>
  <p:notesMasterIdLst>
    <p:notesMasterId r:id="rId18"/>
  </p:notesMasterIdLst>
  <p:sldIdLst>
    <p:sldId id="256" r:id="rId2"/>
    <p:sldId id="257" r:id="rId3"/>
    <p:sldId id="258" r:id="rId4"/>
    <p:sldId id="259" r:id="rId5"/>
    <p:sldId id="260" r:id="rId6"/>
    <p:sldId id="268" r:id="rId7"/>
    <p:sldId id="269" r:id="rId8"/>
    <p:sldId id="270" r:id="rId9"/>
    <p:sldId id="271" r:id="rId10"/>
    <p:sldId id="261" r:id="rId11"/>
    <p:sldId id="266" r:id="rId12"/>
    <p:sldId id="263" r:id="rId13"/>
    <p:sldId id="267" r:id="rId14"/>
    <p:sldId id="272" r:id="rId15"/>
    <p:sldId id="273" r:id="rId16"/>
    <p:sldId id="274"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683"/>
    <p:restoredTop sz="94681"/>
  </p:normalViewPr>
  <p:slideViewPr>
    <p:cSldViewPr snapToGrid="0" snapToObjects="1">
      <p:cViewPr varScale="1">
        <p:scale>
          <a:sx n="107" d="100"/>
          <a:sy n="107" d="100"/>
        </p:scale>
        <p:origin x="312" y="176"/>
      </p:cViewPr>
      <p:guideLst/>
    </p:cSldViewPr>
  </p:slideViewPr>
  <p:outlineViewPr>
    <p:cViewPr>
      <p:scale>
        <a:sx n="33" d="100"/>
        <a:sy n="33" d="100"/>
      </p:scale>
      <p:origin x="0" y="-70576"/>
    </p:cViewPr>
  </p:outlin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EFD8E85-0F26-8545-9C75-406E60E5E15F}" type="doc">
      <dgm:prSet loTypeId="urn:microsoft.com/office/officeart/2005/8/layout/hProcess9" loCatId="process" qsTypeId="urn:microsoft.com/office/officeart/2005/8/quickstyle/simple1" qsCatId="simple" csTypeId="urn:microsoft.com/office/officeart/2005/8/colors/accent1_2" csCatId="accent1"/>
      <dgm:spPr/>
      <dgm:t>
        <a:bodyPr/>
        <a:lstStyle/>
        <a:p>
          <a:endParaRPr lang="en-US"/>
        </a:p>
      </dgm:t>
    </dgm:pt>
    <dgm:pt modelId="{8A40E7E6-6787-CD4D-9D17-E78AA36F5863}">
      <dgm:prSet/>
      <dgm:spPr/>
      <dgm:t>
        <a:bodyPr/>
        <a:lstStyle/>
        <a:p>
          <a:r>
            <a:rPr lang="en-US" dirty="0"/>
            <a:t>Started with 2.25 million accident reports and parsed the data to include only interstate accidents. </a:t>
          </a:r>
        </a:p>
      </dgm:t>
    </dgm:pt>
    <dgm:pt modelId="{A23849C9-FCEA-1342-919A-CA2D390B879B}" type="parTrans" cxnId="{9DE0A9B6-F27D-5E4D-8CA0-90A0940C328F}">
      <dgm:prSet/>
      <dgm:spPr/>
      <dgm:t>
        <a:bodyPr/>
        <a:lstStyle/>
        <a:p>
          <a:endParaRPr lang="en-US"/>
        </a:p>
      </dgm:t>
    </dgm:pt>
    <dgm:pt modelId="{09F06AF8-8569-E844-982C-FBFF734CA201}" type="sibTrans" cxnId="{9DE0A9B6-F27D-5E4D-8CA0-90A0940C328F}">
      <dgm:prSet/>
      <dgm:spPr/>
      <dgm:t>
        <a:bodyPr/>
        <a:lstStyle/>
        <a:p>
          <a:endParaRPr lang="en-US"/>
        </a:p>
      </dgm:t>
    </dgm:pt>
    <dgm:pt modelId="{9B3C078C-C111-DF43-964A-C69735C748A6}">
      <dgm:prSet/>
      <dgm:spPr/>
      <dgm:t>
        <a:bodyPr/>
        <a:lstStyle/>
        <a:p>
          <a:r>
            <a:rPr lang="en-US"/>
            <a:t>Then we split the data into four groups for each direction (northbound, southbound, eastbound, westbound)</a:t>
          </a:r>
        </a:p>
      </dgm:t>
    </dgm:pt>
    <dgm:pt modelId="{1BB460E0-5AFF-184E-A42E-D54EFCE4E5E8}" type="parTrans" cxnId="{F99EBCE8-2209-254B-81D9-26CA21E8E45E}">
      <dgm:prSet/>
      <dgm:spPr/>
      <dgm:t>
        <a:bodyPr/>
        <a:lstStyle/>
        <a:p>
          <a:endParaRPr lang="en-US"/>
        </a:p>
      </dgm:t>
    </dgm:pt>
    <dgm:pt modelId="{F4B91789-D51B-A540-A7D9-9B7FC372ACA1}" type="sibTrans" cxnId="{F99EBCE8-2209-254B-81D9-26CA21E8E45E}">
      <dgm:prSet/>
      <dgm:spPr/>
      <dgm:t>
        <a:bodyPr/>
        <a:lstStyle/>
        <a:p>
          <a:endParaRPr lang="en-US"/>
        </a:p>
      </dgm:t>
    </dgm:pt>
    <dgm:pt modelId="{DABFB73A-14BF-F144-BA13-6E192B0BED4E}">
      <dgm:prSet/>
      <dgm:spPr/>
      <dgm:t>
        <a:bodyPr/>
        <a:lstStyle/>
        <a:p>
          <a:r>
            <a:rPr lang="en-US" dirty="0"/>
            <a:t>We used the latitude, longitude and accident date to get the sunset time using the </a:t>
          </a:r>
          <a:r>
            <a:rPr lang="en-US" dirty="0" err="1"/>
            <a:t>suntime</a:t>
          </a:r>
          <a:r>
            <a:rPr lang="en-US" dirty="0"/>
            <a:t> python library</a:t>
          </a:r>
        </a:p>
      </dgm:t>
    </dgm:pt>
    <dgm:pt modelId="{4F833FC2-A522-FC43-8834-4096D7E53391}" type="parTrans" cxnId="{86632C61-7B54-1548-B68A-3485DC5C2BBF}">
      <dgm:prSet/>
      <dgm:spPr/>
      <dgm:t>
        <a:bodyPr/>
        <a:lstStyle/>
        <a:p>
          <a:endParaRPr lang="en-US"/>
        </a:p>
      </dgm:t>
    </dgm:pt>
    <dgm:pt modelId="{1683D2B3-7D5B-BB4A-919D-CD5D1CA94885}" type="sibTrans" cxnId="{86632C61-7B54-1548-B68A-3485DC5C2BBF}">
      <dgm:prSet/>
      <dgm:spPr/>
      <dgm:t>
        <a:bodyPr/>
        <a:lstStyle/>
        <a:p>
          <a:endParaRPr lang="en-US"/>
        </a:p>
      </dgm:t>
    </dgm:pt>
    <dgm:pt modelId="{D08155D5-0F5A-244B-AF28-22A944AEE98A}">
      <dgm:prSet/>
      <dgm:spPr/>
      <dgm:t>
        <a:bodyPr/>
        <a:lstStyle/>
        <a:p>
          <a:r>
            <a:rPr lang="en-US" dirty="0"/>
            <a:t>This gives the sunset time local to the machine (in this case, PST)</a:t>
          </a:r>
        </a:p>
      </dgm:t>
    </dgm:pt>
    <dgm:pt modelId="{0AFC6503-D643-0746-9687-B13BDD8D7FF9}" type="parTrans" cxnId="{90DB59A4-793E-214F-909F-8486ED670A43}">
      <dgm:prSet/>
      <dgm:spPr/>
      <dgm:t>
        <a:bodyPr/>
        <a:lstStyle/>
        <a:p>
          <a:endParaRPr lang="en-US"/>
        </a:p>
      </dgm:t>
    </dgm:pt>
    <dgm:pt modelId="{7AB35CB6-DC38-6547-936B-3C81F1C25CEC}" type="sibTrans" cxnId="{90DB59A4-793E-214F-909F-8486ED670A43}">
      <dgm:prSet/>
      <dgm:spPr/>
      <dgm:t>
        <a:bodyPr/>
        <a:lstStyle/>
        <a:p>
          <a:endParaRPr lang="en-US"/>
        </a:p>
      </dgm:t>
    </dgm:pt>
    <dgm:pt modelId="{842EF3C0-18CE-984A-B0E3-B6E9B40DDDF8}">
      <dgm:prSet/>
      <dgm:spPr/>
      <dgm:t>
        <a:bodyPr/>
        <a:lstStyle/>
        <a:p>
          <a:r>
            <a:rPr lang="en-US"/>
            <a:t>We converted the sunset time to UTC  and then converted it to the local time of the accident timezone with the help of pytz python library</a:t>
          </a:r>
        </a:p>
      </dgm:t>
    </dgm:pt>
    <dgm:pt modelId="{7A2A620C-721F-E943-B800-49A055D9CEAA}" type="parTrans" cxnId="{FC94862B-A89F-1949-883B-A25C16378745}">
      <dgm:prSet/>
      <dgm:spPr/>
      <dgm:t>
        <a:bodyPr/>
        <a:lstStyle/>
        <a:p>
          <a:endParaRPr lang="en-US"/>
        </a:p>
      </dgm:t>
    </dgm:pt>
    <dgm:pt modelId="{738D55FA-7436-1C42-BC15-6BD448A5C97F}" type="sibTrans" cxnId="{FC94862B-A89F-1949-883B-A25C16378745}">
      <dgm:prSet/>
      <dgm:spPr/>
      <dgm:t>
        <a:bodyPr/>
        <a:lstStyle/>
        <a:p>
          <a:endParaRPr lang="en-US"/>
        </a:p>
      </dgm:t>
    </dgm:pt>
    <dgm:pt modelId="{44F61F44-DACF-4644-A5E1-21B95787E99C}">
      <dgm:prSet/>
      <dgm:spPr/>
      <dgm:t>
        <a:bodyPr/>
        <a:lstStyle/>
        <a:p>
          <a:r>
            <a:rPr lang="en-US" dirty="0"/>
            <a:t>We filtered all data to include only traffic accidents occurring within 30 minutes of sunset using datetime, </a:t>
          </a:r>
          <a:r>
            <a:rPr lang="en-US" dirty="0" err="1"/>
            <a:t>dateparser</a:t>
          </a:r>
          <a:r>
            <a:rPr lang="en-US" dirty="0"/>
            <a:t>, time packages</a:t>
          </a:r>
        </a:p>
      </dgm:t>
    </dgm:pt>
    <dgm:pt modelId="{B30ED7EE-05B1-0B42-A095-04EA748038C9}" type="parTrans" cxnId="{C0BBC61C-A27C-994B-AE36-F4776B77C774}">
      <dgm:prSet/>
      <dgm:spPr/>
      <dgm:t>
        <a:bodyPr/>
        <a:lstStyle/>
        <a:p>
          <a:endParaRPr lang="en-US"/>
        </a:p>
      </dgm:t>
    </dgm:pt>
    <dgm:pt modelId="{3A678899-17CC-ED4B-B18B-B89F4CEFCD50}" type="sibTrans" cxnId="{C0BBC61C-A27C-994B-AE36-F4776B77C774}">
      <dgm:prSet/>
      <dgm:spPr/>
      <dgm:t>
        <a:bodyPr/>
        <a:lstStyle/>
        <a:p>
          <a:endParaRPr lang="en-US"/>
        </a:p>
      </dgm:t>
    </dgm:pt>
    <dgm:pt modelId="{0A7078FF-6A1F-5A4A-B923-7F8505060252}">
      <dgm:prSet/>
      <dgm:spPr/>
      <dgm:t>
        <a:bodyPr/>
        <a:lstStyle/>
        <a:p>
          <a:r>
            <a:rPr lang="en-US"/>
            <a:t>We binned the data based on direction (N/S/E/W) and time delta (sunset time - accident time) prior to sunset('0to&lt;5', '5to&lt;10', '10to&lt;15', '15to&lt;20', '20to&lt;25', '25to&lt;30’ mins)</a:t>
          </a:r>
        </a:p>
      </dgm:t>
    </dgm:pt>
    <dgm:pt modelId="{427366B9-F0EB-D744-9671-59A4B15D9C69}" type="parTrans" cxnId="{8A45599D-0AF1-CE45-9A47-F1F16660E3A4}">
      <dgm:prSet/>
      <dgm:spPr/>
      <dgm:t>
        <a:bodyPr/>
        <a:lstStyle/>
        <a:p>
          <a:endParaRPr lang="en-US"/>
        </a:p>
      </dgm:t>
    </dgm:pt>
    <dgm:pt modelId="{3458517A-B9D7-5E43-BB85-4AED0774425C}" type="sibTrans" cxnId="{8A45599D-0AF1-CE45-9A47-F1F16660E3A4}">
      <dgm:prSet/>
      <dgm:spPr/>
      <dgm:t>
        <a:bodyPr/>
        <a:lstStyle/>
        <a:p>
          <a:endParaRPr lang="en-US"/>
        </a:p>
      </dgm:t>
    </dgm:pt>
    <dgm:pt modelId="{C60C8E66-4DBE-534C-96CD-7F3347C14162}">
      <dgm:prSet/>
      <dgm:spPr/>
      <dgm:t>
        <a:bodyPr/>
        <a:lstStyle/>
        <a:p>
          <a:r>
            <a:rPr lang="en-US"/>
            <a:t>Additionally we looked at westbound traffic accident prevalence for the time period of 2 hours prior to sunset until 2 hours after sunset</a:t>
          </a:r>
        </a:p>
      </dgm:t>
    </dgm:pt>
    <dgm:pt modelId="{896094CC-96EF-E045-A4B5-ED5B97FF7A04}" type="parTrans" cxnId="{C10F8917-521C-8F43-93C7-705AB7E98E43}">
      <dgm:prSet/>
      <dgm:spPr/>
      <dgm:t>
        <a:bodyPr/>
        <a:lstStyle/>
        <a:p>
          <a:endParaRPr lang="en-US"/>
        </a:p>
      </dgm:t>
    </dgm:pt>
    <dgm:pt modelId="{67A055F2-D7BF-7845-B2E1-2C800B0FB78C}" type="sibTrans" cxnId="{C10F8917-521C-8F43-93C7-705AB7E98E43}">
      <dgm:prSet/>
      <dgm:spPr/>
      <dgm:t>
        <a:bodyPr/>
        <a:lstStyle/>
        <a:p>
          <a:endParaRPr lang="en-US"/>
        </a:p>
      </dgm:t>
    </dgm:pt>
    <dgm:pt modelId="{5E897E28-88AA-6E41-8668-910D2833A8FB}" type="pres">
      <dgm:prSet presAssocID="{4EFD8E85-0F26-8545-9C75-406E60E5E15F}" presName="CompostProcess" presStyleCnt="0">
        <dgm:presLayoutVars>
          <dgm:dir/>
          <dgm:resizeHandles val="exact"/>
        </dgm:presLayoutVars>
      </dgm:prSet>
      <dgm:spPr/>
    </dgm:pt>
    <dgm:pt modelId="{786EBBF9-4045-104D-9383-DA3256B72955}" type="pres">
      <dgm:prSet presAssocID="{4EFD8E85-0F26-8545-9C75-406E60E5E15F}" presName="arrow" presStyleLbl="bgShp" presStyleIdx="0" presStyleCnt="1"/>
      <dgm:spPr/>
    </dgm:pt>
    <dgm:pt modelId="{5D43F22B-4E6C-7345-B56F-3FC93BF1F44F}" type="pres">
      <dgm:prSet presAssocID="{4EFD8E85-0F26-8545-9C75-406E60E5E15F}" presName="linearProcess" presStyleCnt="0"/>
      <dgm:spPr/>
    </dgm:pt>
    <dgm:pt modelId="{3279084D-4373-A642-9E0D-CDC721A34D26}" type="pres">
      <dgm:prSet presAssocID="{8A40E7E6-6787-CD4D-9D17-E78AA36F5863}" presName="textNode" presStyleLbl="node1" presStyleIdx="0" presStyleCnt="7">
        <dgm:presLayoutVars>
          <dgm:bulletEnabled val="1"/>
        </dgm:presLayoutVars>
      </dgm:prSet>
      <dgm:spPr/>
    </dgm:pt>
    <dgm:pt modelId="{DE710556-5BD6-9449-B3E9-2352061B2C7D}" type="pres">
      <dgm:prSet presAssocID="{09F06AF8-8569-E844-982C-FBFF734CA201}" presName="sibTrans" presStyleCnt="0"/>
      <dgm:spPr/>
    </dgm:pt>
    <dgm:pt modelId="{EDFBD051-21B8-4F42-B621-CB7343137A26}" type="pres">
      <dgm:prSet presAssocID="{9B3C078C-C111-DF43-964A-C69735C748A6}" presName="textNode" presStyleLbl="node1" presStyleIdx="1" presStyleCnt="7">
        <dgm:presLayoutVars>
          <dgm:bulletEnabled val="1"/>
        </dgm:presLayoutVars>
      </dgm:prSet>
      <dgm:spPr/>
    </dgm:pt>
    <dgm:pt modelId="{FABD1EBD-CDC9-A244-BAEB-AA0AF87745B8}" type="pres">
      <dgm:prSet presAssocID="{F4B91789-D51B-A540-A7D9-9B7FC372ACA1}" presName="sibTrans" presStyleCnt="0"/>
      <dgm:spPr/>
    </dgm:pt>
    <dgm:pt modelId="{7378E1EB-3456-EB4A-9F37-42A5A237CCFA}" type="pres">
      <dgm:prSet presAssocID="{DABFB73A-14BF-F144-BA13-6E192B0BED4E}" presName="textNode" presStyleLbl="node1" presStyleIdx="2" presStyleCnt="7">
        <dgm:presLayoutVars>
          <dgm:bulletEnabled val="1"/>
        </dgm:presLayoutVars>
      </dgm:prSet>
      <dgm:spPr/>
    </dgm:pt>
    <dgm:pt modelId="{7A52F99A-4674-7944-B5E9-7B7B0044DCCA}" type="pres">
      <dgm:prSet presAssocID="{1683D2B3-7D5B-BB4A-919D-CD5D1CA94885}" presName="sibTrans" presStyleCnt="0"/>
      <dgm:spPr/>
    </dgm:pt>
    <dgm:pt modelId="{8133C2F7-5EE8-284A-98F5-0976E3BA9F9B}" type="pres">
      <dgm:prSet presAssocID="{842EF3C0-18CE-984A-B0E3-B6E9B40DDDF8}" presName="textNode" presStyleLbl="node1" presStyleIdx="3" presStyleCnt="7">
        <dgm:presLayoutVars>
          <dgm:bulletEnabled val="1"/>
        </dgm:presLayoutVars>
      </dgm:prSet>
      <dgm:spPr/>
    </dgm:pt>
    <dgm:pt modelId="{89F0112B-7E8A-0C49-81AC-0B57AC036C67}" type="pres">
      <dgm:prSet presAssocID="{738D55FA-7436-1C42-BC15-6BD448A5C97F}" presName="sibTrans" presStyleCnt="0"/>
      <dgm:spPr/>
    </dgm:pt>
    <dgm:pt modelId="{9CC4A718-A2BA-5E4C-8964-E679B8067DC9}" type="pres">
      <dgm:prSet presAssocID="{44F61F44-DACF-4644-A5E1-21B95787E99C}" presName="textNode" presStyleLbl="node1" presStyleIdx="4" presStyleCnt="7">
        <dgm:presLayoutVars>
          <dgm:bulletEnabled val="1"/>
        </dgm:presLayoutVars>
      </dgm:prSet>
      <dgm:spPr/>
    </dgm:pt>
    <dgm:pt modelId="{BFCD603B-A84B-0047-AB22-11150E2E5153}" type="pres">
      <dgm:prSet presAssocID="{3A678899-17CC-ED4B-B18B-B89F4CEFCD50}" presName="sibTrans" presStyleCnt="0"/>
      <dgm:spPr/>
    </dgm:pt>
    <dgm:pt modelId="{11A6165B-A44E-344A-B9FF-8AC794A2581D}" type="pres">
      <dgm:prSet presAssocID="{0A7078FF-6A1F-5A4A-B923-7F8505060252}" presName="textNode" presStyleLbl="node1" presStyleIdx="5" presStyleCnt="7">
        <dgm:presLayoutVars>
          <dgm:bulletEnabled val="1"/>
        </dgm:presLayoutVars>
      </dgm:prSet>
      <dgm:spPr/>
    </dgm:pt>
    <dgm:pt modelId="{13CBC605-C1EA-224A-BE9A-EF7450E62F57}" type="pres">
      <dgm:prSet presAssocID="{3458517A-B9D7-5E43-BB85-4AED0774425C}" presName="sibTrans" presStyleCnt="0"/>
      <dgm:spPr/>
    </dgm:pt>
    <dgm:pt modelId="{E0975E3A-F260-1242-A140-377DEEE84133}" type="pres">
      <dgm:prSet presAssocID="{C60C8E66-4DBE-534C-96CD-7F3347C14162}" presName="textNode" presStyleLbl="node1" presStyleIdx="6" presStyleCnt="7" custLinFactNeighborX="1249" custLinFactNeighborY="36">
        <dgm:presLayoutVars>
          <dgm:bulletEnabled val="1"/>
        </dgm:presLayoutVars>
      </dgm:prSet>
      <dgm:spPr/>
    </dgm:pt>
  </dgm:ptLst>
  <dgm:cxnLst>
    <dgm:cxn modelId="{C10F8917-521C-8F43-93C7-705AB7E98E43}" srcId="{4EFD8E85-0F26-8545-9C75-406E60E5E15F}" destId="{C60C8E66-4DBE-534C-96CD-7F3347C14162}" srcOrd="6" destOrd="0" parTransId="{896094CC-96EF-E045-A4B5-ED5B97FF7A04}" sibTransId="{67A055F2-D7BF-7845-B2E1-2C800B0FB78C}"/>
    <dgm:cxn modelId="{000DA217-FE35-BB45-B5B2-DD8C4817C7FE}" type="presOf" srcId="{842EF3C0-18CE-984A-B0E3-B6E9B40DDDF8}" destId="{8133C2F7-5EE8-284A-98F5-0976E3BA9F9B}" srcOrd="0" destOrd="0" presId="urn:microsoft.com/office/officeart/2005/8/layout/hProcess9"/>
    <dgm:cxn modelId="{C0BBC61C-A27C-994B-AE36-F4776B77C774}" srcId="{4EFD8E85-0F26-8545-9C75-406E60E5E15F}" destId="{44F61F44-DACF-4644-A5E1-21B95787E99C}" srcOrd="4" destOrd="0" parTransId="{B30ED7EE-05B1-0B42-A095-04EA748038C9}" sibTransId="{3A678899-17CC-ED4B-B18B-B89F4CEFCD50}"/>
    <dgm:cxn modelId="{FC94862B-A89F-1949-883B-A25C16378745}" srcId="{4EFD8E85-0F26-8545-9C75-406E60E5E15F}" destId="{842EF3C0-18CE-984A-B0E3-B6E9B40DDDF8}" srcOrd="3" destOrd="0" parTransId="{7A2A620C-721F-E943-B800-49A055D9CEAA}" sibTransId="{738D55FA-7436-1C42-BC15-6BD448A5C97F}"/>
    <dgm:cxn modelId="{F52EDA30-C120-5446-9759-E0BD1231BF41}" type="presOf" srcId="{DABFB73A-14BF-F144-BA13-6E192B0BED4E}" destId="{7378E1EB-3456-EB4A-9F37-42A5A237CCFA}" srcOrd="0" destOrd="0" presId="urn:microsoft.com/office/officeart/2005/8/layout/hProcess9"/>
    <dgm:cxn modelId="{7218B54E-F865-7748-9CE0-03138F9B26D2}" type="presOf" srcId="{8A40E7E6-6787-CD4D-9D17-E78AA36F5863}" destId="{3279084D-4373-A642-9E0D-CDC721A34D26}" srcOrd="0" destOrd="0" presId="urn:microsoft.com/office/officeart/2005/8/layout/hProcess9"/>
    <dgm:cxn modelId="{86632C61-7B54-1548-B68A-3485DC5C2BBF}" srcId="{4EFD8E85-0F26-8545-9C75-406E60E5E15F}" destId="{DABFB73A-14BF-F144-BA13-6E192B0BED4E}" srcOrd="2" destOrd="0" parTransId="{4F833FC2-A522-FC43-8834-4096D7E53391}" sibTransId="{1683D2B3-7D5B-BB4A-919D-CD5D1CA94885}"/>
    <dgm:cxn modelId="{E5C0D66D-2B1A-A242-9470-67A79FA51D83}" type="presOf" srcId="{D08155D5-0F5A-244B-AF28-22A944AEE98A}" destId="{7378E1EB-3456-EB4A-9F37-42A5A237CCFA}" srcOrd="0" destOrd="1" presId="urn:microsoft.com/office/officeart/2005/8/layout/hProcess9"/>
    <dgm:cxn modelId="{7E4D2686-7AA4-B744-8283-767C73C8C372}" type="presOf" srcId="{44F61F44-DACF-4644-A5E1-21B95787E99C}" destId="{9CC4A718-A2BA-5E4C-8964-E679B8067DC9}" srcOrd="0" destOrd="0" presId="urn:microsoft.com/office/officeart/2005/8/layout/hProcess9"/>
    <dgm:cxn modelId="{EBA67D9B-5106-134F-9C2E-49B57C1838BA}" type="presOf" srcId="{C60C8E66-4DBE-534C-96CD-7F3347C14162}" destId="{E0975E3A-F260-1242-A140-377DEEE84133}" srcOrd="0" destOrd="0" presId="urn:microsoft.com/office/officeart/2005/8/layout/hProcess9"/>
    <dgm:cxn modelId="{8A45599D-0AF1-CE45-9A47-F1F16660E3A4}" srcId="{4EFD8E85-0F26-8545-9C75-406E60E5E15F}" destId="{0A7078FF-6A1F-5A4A-B923-7F8505060252}" srcOrd="5" destOrd="0" parTransId="{427366B9-F0EB-D744-9671-59A4B15D9C69}" sibTransId="{3458517A-B9D7-5E43-BB85-4AED0774425C}"/>
    <dgm:cxn modelId="{90DB59A4-793E-214F-909F-8486ED670A43}" srcId="{DABFB73A-14BF-F144-BA13-6E192B0BED4E}" destId="{D08155D5-0F5A-244B-AF28-22A944AEE98A}" srcOrd="0" destOrd="0" parTransId="{0AFC6503-D643-0746-9687-B13BDD8D7FF9}" sibTransId="{7AB35CB6-DC38-6547-936B-3C81F1C25CEC}"/>
    <dgm:cxn modelId="{9DE0A9B6-F27D-5E4D-8CA0-90A0940C328F}" srcId="{4EFD8E85-0F26-8545-9C75-406E60E5E15F}" destId="{8A40E7E6-6787-CD4D-9D17-E78AA36F5863}" srcOrd="0" destOrd="0" parTransId="{A23849C9-FCEA-1342-919A-CA2D390B879B}" sibTransId="{09F06AF8-8569-E844-982C-FBFF734CA201}"/>
    <dgm:cxn modelId="{6DFA52BA-58FC-5C4E-B824-2F1E565981FB}" type="presOf" srcId="{0A7078FF-6A1F-5A4A-B923-7F8505060252}" destId="{11A6165B-A44E-344A-B9FF-8AC794A2581D}" srcOrd="0" destOrd="0" presId="urn:microsoft.com/office/officeart/2005/8/layout/hProcess9"/>
    <dgm:cxn modelId="{1F9EFCCC-C519-104E-A84E-8A6DCF77D7A3}" type="presOf" srcId="{9B3C078C-C111-DF43-964A-C69735C748A6}" destId="{EDFBD051-21B8-4F42-B621-CB7343137A26}" srcOrd="0" destOrd="0" presId="urn:microsoft.com/office/officeart/2005/8/layout/hProcess9"/>
    <dgm:cxn modelId="{B4E768D6-D85B-6446-9CBB-B5AB1CC7EFDD}" type="presOf" srcId="{4EFD8E85-0F26-8545-9C75-406E60E5E15F}" destId="{5E897E28-88AA-6E41-8668-910D2833A8FB}" srcOrd="0" destOrd="0" presId="urn:microsoft.com/office/officeart/2005/8/layout/hProcess9"/>
    <dgm:cxn modelId="{F99EBCE8-2209-254B-81D9-26CA21E8E45E}" srcId="{4EFD8E85-0F26-8545-9C75-406E60E5E15F}" destId="{9B3C078C-C111-DF43-964A-C69735C748A6}" srcOrd="1" destOrd="0" parTransId="{1BB460E0-5AFF-184E-A42E-D54EFCE4E5E8}" sibTransId="{F4B91789-D51B-A540-A7D9-9B7FC372ACA1}"/>
    <dgm:cxn modelId="{FE2864E0-9F9C-1A44-8801-30E64AD1B692}" type="presParOf" srcId="{5E897E28-88AA-6E41-8668-910D2833A8FB}" destId="{786EBBF9-4045-104D-9383-DA3256B72955}" srcOrd="0" destOrd="0" presId="urn:microsoft.com/office/officeart/2005/8/layout/hProcess9"/>
    <dgm:cxn modelId="{7CFAF429-2962-104D-BB44-6683DD7D5AD3}" type="presParOf" srcId="{5E897E28-88AA-6E41-8668-910D2833A8FB}" destId="{5D43F22B-4E6C-7345-B56F-3FC93BF1F44F}" srcOrd="1" destOrd="0" presId="urn:microsoft.com/office/officeart/2005/8/layout/hProcess9"/>
    <dgm:cxn modelId="{2A9CA0B1-235C-8440-88E9-2C6F82B79C22}" type="presParOf" srcId="{5D43F22B-4E6C-7345-B56F-3FC93BF1F44F}" destId="{3279084D-4373-A642-9E0D-CDC721A34D26}" srcOrd="0" destOrd="0" presId="urn:microsoft.com/office/officeart/2005/8/layout/hProcess9"/>
    <dgm:cxn modelId="{9F8E0F44-921B-8E45-BF7D-C6500F183406}" type="presParOf" srcId="{5D43F22B-4E6C-7345-B56F-3FC93BF1F44F}" destId="{DE710556-5BD6-9449-B3E9-2352061B2C7D}" srcOrd="1" destOrd="0" presId="urn:microsoft.com/office/officeart/2005/8/layout/hProcess9"/>
    <dgm:cxn modelId="{22A08B3C-C5DC-4449-AC2F-BE0D28CFCD68}" type="presParOf" srcId="{5D43F22B-4E6C-7345-B56F-3FC93BF1F44F}" destId="{EDFBD051-21B8-4F42-B621-CB7343137A26}" srcOrd="2" destOrd="0" presId="urn:microsoft.com/office/officeart/2005/8/layout/hProcess9"/>
    <dgm:cxn modelId="{BAE1CEB1-2D7C-0B4A-B100-6B40AC5A9B15}" type="presParOf" srcId="{5D43F22B-4E6C-7345-B56F-3FC93BF1F44F}" destId="{FABD1EBD-CDC9-A244-BAEB-AA0AF87745B8}" srcOrd="3" destOrd="0" presId="urn:microsoft.com/office/officeart/2005/8/layout/hProcess9"/>
    <dgm:cxn modelId="{C119BFA8-07E4-DE4B-BD72-89503E55FDF7}" type="presParOf" srcId="{5D43F22B-4E6C-7345-B56F-3FC93BF1F44F}" destId="{7378E1EB-3456-EB4A-9F37-42A5A237CCFA}" srcOrd="4" destOrd="0" presId="urn:microsoft.com/office/officeart/2005/8/layout/hProcess9"/>
    <dgm:cxn modelId="{36DC8DF8-F27E-9644-8E04-2014C67386CA}" type="presParOf" srcId="{5D43F22B-4E6C-7345-B56F-3FC93BF1F44F}" destId="{7A52F99A-4674-7944-B5E9-7B7B0044DCCA}" srcOrd="5" destOrd="0" presId="urn:microsoft.com/office/officeart/2005/8/layout/hProcess9"/>
    <dgm:cxn modelId="{E1E244AB-9F5E-A841-A363-69D9BCDC4657}" type="presParOf" srcId="{5D43F22B-4E6C-7345-B56F-3FC93BF1F44F}" destId="{8133C2F7-5EE8-284A-98F5-0976E3BA9F9B}" srcOrd="6" destOrd="0" presId="urn:microsoft.com/office/officeart/2005/8/layout/hProcess9"/>
    <dgm:cxn modelId="{D2519717-B21D-3F42-87B7-4F7BE777F55B}" type="presParOf" srcId="{5D43F22B-4E6C-7345-B56F-3FC93BF1F44F}" destId="{89F0112B-7E8A-0C49-81AC-0B57AC036C67}" srcOrd="7" destOrd="0" presId="urn:microsoft.com/office/officeart/2005/8/layout/hProcess9"/>
    <dgm:cxn modelId="{8C2408F1-1286-1446-BD74-E2B28F6BF284}" type="presParOf" srcId="{5D43F22B-4E6C-7345-B56F-3FC93BF1F44F}" destId="{9CC4A718-A2BA-5E4C-8964-E679B8067DC9}" srcOrd="8" destOrd="0" presId="urn:microsoft.com/office/officeart/2005/8/layout/hProcess9"/>
    <dgm:cxn modelId="{6F5BDE1F-6FE7-8849-B5FB-12D4A583BAD2}" type="presParOf" srcId="{5D43F22B-4E6C-7345-B56F-3FC93BF1F44F}" destId="{BFCD603B-A84B-0047-AB22-11150E2E5153}" srcOrd="9" destOrd="0" presId="urn:microsoft.com/office/officeart/2005/8/layout/hProcess9"/>
    <dgm:cxn modelId="{0D08215A-6387-CA48-A769-563DBA6A8FF3}" type="presParOf" srcId="{5D43F22B-4E6C-7345-B56F-3FC93BF1F44F}" destId="{11A6165B-A44E-344A-B9FF-8AC794A2581D}" srcOrd="10" destOrd="0" presId="urn:microsoft.com/office/officeart/2005/8/layout/hProcess9"/>
    <dgm:cxn modelId="{A731C8BB-5D24-F348-9BF3-7D601850E616}" type="presParOf" srcId="{5D43F22B-4E6C-7345-B56F-3FC93BF1F44F}" destId="{13CBC605-C1EA-224A-BE9A-EF7450E62F57}" srcOrd="11" destOrd="0" presId="urn:microsoft.com/office/officeart/2005/8/layout/hProcess9"/>
    <dgm:cxn modelId="{F703844B-42DE-7C42-BAF3-42968C772466}" type="presParOf" srcId="{5D43F22B-4E6C-7345-B56F-3FC93BF1F44F}" destId="{E0975E3A-F260-1242-A140-377DEEE84133}" srcOrd="12" destOrd="0" presId="urn:microsoft.com/office/officeart/2005/8/layout/hProcess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86EBBF9-4045-104D-9383-DA3256B72955}">
      <dsp:nvSpPr>
        <dsp:cNvPr id="0" name=""/>
        <dsp:cNvSpPr/>
      </dsp:nvSpPr>
      <dsp:spPr>
        <a:xfrm>
          <a:off x="845645" y="0"/>
          <a:ext cx="9583980" cy="4315354"/>
        </a:xfrm>
        <a:prstGeom prst="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279084D-4373-A642-9E0D-CDC721A34D26}">
      <dsp:nvSpPr>
        <dsp:cNvPr id="0" name=""/>
        <dsp:cNvSpPr/>
      </dsp:nvSpPr>
      <dsp:spPr>
        <a:xfrm>
          <a:off x="963" y="1294606"/>
          <a:ext cx="1544293" cy="172614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Started with 2.25 million accident reports and parsed the data to include only interstate accidents. </a:t>
          </a:r>
        </a:p>
      </dsp:txBody>
      <dsp:txXfrm>
        <a:off x="76349" y="1369992"/>
        <a:ext cx="1393521" cy="1575369"/>
      </dsp:txXfrm>
    </dsp:sp>
    <dsp:sp modelId="{EDFBD051-21B8-4F42-B621-CB7343137A26}">
      <dsp:nvSpPr>
        <dsp:cNvPr id="0" name=""/>
        <dsp:cNvSpPr/>
      </dsp:nvSpPr>
      <dsp:spPr>
        <a:xfrm>
          <a:off x="1622471" y="1294606"/>
          <a:ext cx="1544293" cy="172614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a:t>Then we split the data into four groups for each direction (northbound, southbound, eastbound, westbound)</a:t>
          </a:r>
        </a:p>
      </dsp:txBody>
      <dsp:txXfrm>
        <a:off x="1697857" y="1369992"/>
        <a:ext cx="1393521" cy="1575369"/>
      </dsp:txXfrm>
    </dsp:sp>
    <dsp:sp modelId="{7378E1EB-3456-EB4A-9F37-42A5A237CCFA}">
      <dsp:nvSpPr>
        <dsp:cNvPr id="0" name=""/>
        <dsp:cNvSpPr/>
      </dsp:nvSpPr>
      <dsp:spPr>
        <a:xfrm>
          <a:off x="3243980" y="1294606"/>
          <a:ext cx="1544293" cy="172614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dirty="0"/>
            <a:t>We used the latitude, longitude and accident date to get the sunset time using the </a:t>
          </a:r>
          <a:r>
            <a:rPr lang="en-US" sz="1100" kern="1200" dirty="0" err="1"/>
            <a:t>suntime</a:t>
          </a:r>
          <a:r>
            <a:rPr lang="en-US" sz="1100" kern="1200" dirty="0"/>
            <a:t> python library</a:t>
          </a:r>
        </a:p>
        <a:p>
          <a:pPr marL="57150" lvl="1" indent="-57150" algn="l" defTabSz="400050">
            <a:lnSpc>
              <a:spcPct val="90000"/>
            </a:lnSpc>
            <a:spcBef>
              <a:spcPct val="0"/>
            </a:spcBef>
            <a:spcAft>
              <a:spcPct val="15000"/>
            </a:spcAft>
            <a:buChar char="•"/>
          </a:pPr>
          <a:r>
            <a:rPr lang="en-US" sz="900" kern="1200" dirty="0"/>
            <a:t>This gives the sunset time local to the machine (in this case, PST)</a:t>
          </a:r>
        </a:p>
      </dsp:txBody>
      <dsp:txXfrm>
        <a:off x="3319366" y="1369992"/>
        <a:ext cx="1393521" cy="1575369"/>
      </dsp:txXfrm>
    </dsp:sp>
    <dsp:sp modelId="{8133C2F7-5EE8-284A-98F5-0976E3BA9F9B}">
      <dsp:nvSpPr>
        <dsp:cNvPr id="0" name=""/>
        <dsp:cNvSpPr/>
      </dsp:nvSpPr>
      <dsp:spPr>
        <a:xfrm>
          <a:off x="4865488" y="1294606"/>
          <a:ext cx="1544293" cy="172614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a:t>We converted the sunset time to UTC  and then converted it to the local time of the accident timezone with the help of pytz python library</a:t>
          </a:r>
        </a:p>
      </dsp:txBody>
      <dsp:txXfrm>
        <a:off x="4940874" y="1369992"/>
        <a:ext cx="1393521" cy="1575369"/>
      </dsp:txXfrm>
    </dsp:sp>
    <dsp:sp modelId="{9CC4A718-A2BA-5E4C-8964-E679B8067DC9}">
      <dsp:nvSpPr>
        <dsp:cNvPr id="0" name=""/>
        <dsp:cNvSpPr/>
      </dsp:nvSpPr>
      <dsp:spPr>
        <a:xfrm>
          <a:off x="6486997" y="1294606"/>
          <a:ext cx="1544293" cy="172614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We filtered all data to include only traffic accidents occurring within 30 minutes of sunset using datetime, </a:t>
          </a:r>
          <a:r>
            <a:rPr lang="en-US" sz="1100" kern="1200" dirty="0" err="1"/>
            <a:t>dateparser</a:t>
          </a:r>
          <a:r>
            <a:rPr lang="en-US" sz="1100" kern="1200" dirty="0"/>
            <a:t>, time packages</a:t>
          </a:r>
        </a:p>
      </dsp:txBody>
      <dsp:txXfrm>
        <a:off x="6562383" y="1369992"/>
        <a:ext cx="1393521" cy="1575369"/>
      </dsp:txXfrm>
    </dsp:sp>
    <dsp:sp modelId="{11A6165B-A44E-344A-B9FF-8AC794A2581D}">
      <dsp:nvSpPr>
        <dsp:cNvPr id="0" name=""/>
        <dsp:cNvSpPr/>
      </dsp:nvSpPr>
      <dsp:spPr>
        <a:xfrm>
          <a:off x="8108505" y="1294606"/>
          <a:ext cx="1544293" cy="172614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a:t>We binned the data based on direction (N/S/E/W) and time delta (sunset time - accident time) prior to sunset('0to&lt;5', '5to&lt;10', '10to&lt;15', '15to&lt;20', '20to&lt;25', '25to&lt;30’ mins)</a:t>
          </a:r>
        </a:p>
      </dsp:txBody>
      <dsp:txXfrm>
        <a:off x="8183891" y="1369992"/>
        <a:ext cx="1393521" cy="1575369"/>
      </dsp:txXfrm>
    </dsp:sp>
    <dsp:sp modelId="{E0975E3A-F260-1242-A140-377DEEE84133}">
      <dsp:nvSpPr>
        <dsp:cNvPr id="0" name=""/>
        <dsp:cNvSpPr/>
      </dsp:nvSpPr>
      <dsp:spPr>
        <a:xfrm>
          <a:off x="9730977" y="1295227"/>
          <a:ext cx="1544293" cy="172614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a:t>Additionally we looked at westbound traffic accident prevalence for the time period of 2 hours prior to sunset until 2 hours after sunset</a:t>
          </a:r>
        </a:p>
      </dsp:txBody>
      <dsp:txXfrm>
        <a:off x="9806363" y="1370613"/>
        <a:ext cx="1393521" cy="1575369"/>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tiff>
</file>

<file path=ppt/media/image11.tiff>
</file>

<file path=ppt/media/image12.jpg>
</file>

<file path=ppt/media/image2.jpeg>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F26F593-1DB7-4648-9FC4-CE251E2DBA00}" type="datetimeFigureOut">
              <a:rPr lang="en-US" smtClean="0"/>
              <a:t>1/10/20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1B5946F-1EBA-3E43-AD0A-6E228CF90309}" type="slidenum">
              <a:rPr lang="en-US" smtClean="0"/>
              <a:t>‹#›</a:t>
            </a:fld>
            <a:endParaRPr lang="en-US"/>
          </a:p>
        </p:txBody>
      </p:sp>
    </p:spTree>
    <p:extLst>
      <p:ext uri="{BB962C8B-B14F-4D97-AF65-F5344CB8AC3E}">
        <p14:creationId xmlns:p14="http://schemas.microsoft.com/office/powerpoint/2010/main" val="35586257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none"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1/10/20</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41420979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34F40B7-36AB-4376-BE14-EF7004D79BB9}" type="datetime1">
              <a:rPr lang="en-US" smtClean="0"/>
              <a:t>1/10/20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8901295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87CAB8-DCAE-46A5-AADA-B3FAD11A54E0}" type="datetime1">
              <a:rPr lang="en-US" smtClean="0"/>
              <a:t>1/10/20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12552987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1/10/20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36126437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none"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1/10/20</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14168427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1/10/20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42618604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8A7F15D8-96D1-4781-BC50-CA8A088B2FE4}" type="datetime1">
              <a:rPr lang="en-US" smtClean="0"/>
              <a:t>1/10/20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092648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1/10/20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31631221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1/10/20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6110283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1/10/20</a:t>
            </a:fld>
            <a:endParaRPr lang="en-US"/>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4526661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1/10/20</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5538827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F6FA2B21-3FCD-4721-B95C-427943F61125}" type="datetime1">
              <a:rPr lang="en-US" smtClean="0"/>
              <a:t>1/10/20</a:t>
            </a:fld>
            <a:endParaRPr lang="en-US"/>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10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3882318753"/>
      </p:ext>
    </p:extLst>
  </p:cSld>
  <p:clrMap bg1="lt1" tx1="dk1" bg2="lt2" tx2="dk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24" r:id="rId5"/>
    <p:sldLayoutId id="2147483725" r:id="rId6"/>
    <p:sldLayoutId id="2147483726" r:id="rId7"/>
    <p:sldLayoutId id="2147483727" r:id="rId8"/>
    <p:sldLayoutId id="2147483728" r:id="rId9"/>
    <p:sldLayoutId id="2147483729" r:id="rId10"/>
    <p:sldLayoutId id="2147483730" r:id="rId11"/>
  </p:sldLayoutIdLst>
  <p:hf sldNum="0" hdr="0" ftr="0" dt="0"/>
  <p:txStyles>
    <p:titleStyle>
      <a:lvl1pPr algn="l" defTabSz="914400" rtl="0" eaLnBrk="1" latinLnBrk="0" hangingPunct="1">
        <a:lnSpc>
          <a:spcPct val="90000"/>
        </a:lnSpc>
        <a:spcBef>
          <a:spcPct val="0"/>
        </a:spcBef>
        <a:buNone/>
        <a:defRPr lang="en-US" sz="4200" b="1" i="0" kern="1200" cap="none" spc="-7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6.tiff"/><Relationship Id="rId1" Type="http://schemas.openxmlformats.org/officeDocument/2006/relationships/slideLayout" Target="../slideLayouts/slideLayout2.xml"/><Relationship Id="rId4" Type="http://schemas.openxmlformats.org/officeDocument/2006/relationships/image" Target="../media/image8.tiff"/></Relationships>
</file>

<file path=ppt/slides/_rels/slide12.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s://www.kaggle.com/sobhanmoosavi/us-accidents"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s://sunrise-sunset.org/api"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2" name="Picture 3">
            <a:extLst>
              <a:ext uri="{FF2B5EF4-FFF2-40B4-BE49-F238E27FC236}">
                <a16:creationId xmlns:a16="http://schemas.microsoft.com/office/drawing/2014/main" id="{656E615D-4456-496D-B339-87BCAD3E334E}"/>
              </a:ext>
            </a:extLst>
          </p:cNvPr>
          <p:cNvPicPr>
            <a:picLocks noChangeAspect="1"/>
          </p:cNvPicPr>
          <p:nvPr/>
        </p:nvPicPr>
        <p:blipFill rotWithShape="1">
          <a:blip r:embed="rId2"/>
          <a:srcRect b="10359"/>
          <a:stretch/>
        </p:blipFill>
        <p:spPr>
          <a:xfrm>
            <a:off x="20" y="10"/>
            <a:ext cx="12191979" cy="6857990"/>
          </a:xfrm>
          <a:prstGeom prst="rect">
            <a:avLst/>
          </a:prstGeom>
        </p:spPr>
      </p:pic>
      <p:sp>
        <p:nvSpPr>
          <p:cNvPr id="33" name="Rectangle 17">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7329" y="1808532"/>
            <a:ext cx="5452527" cy="3240936"/>
          </a:xfrm>
          <a:prstGeom prst="rect">
            <a:avLst/>
          </a:prstGeom>
          <a:solidFill>
            <a:schemeClr val="bg1">
              <a:lumMod val="75000"/>
              <a:lumOff val="25000"/>
            </a:schemeClr>
          </a:solidFill>
          <a:ln w="6350" cap="sq" cmpd="sng" algn="ctr">
            <a:noFill/>
            <a:prstDash val="solid"/>
            <a:miter lim="800000"/>
          </a:ln>
          <a:effectLst/>
        </p:spPr>
      </p:sp>
      <p:sp>
        <p:nvSpPr>
          <p:cNvPr id="20" name="Rectangle 19">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3272" y="1975104"/>
            <a:ext cx="5120640" cy="2907792"/>
          </a:xfrm>
          <a:prstGeom prst="rect">
            <a:avLst/>
          </a:prstGeom>
          <a:noFill/>
          <a:ln w="6350" cap="sq" cmpd="sng" algn="ctr">
            <a:solidFill>
              <a:schemeClr val="tx1"/>
            </a:solidFill>
            <a:prstDash val="solid"/>
            <a:miter lim="800000"/>
          </a:ln>
          <a:effectLst>
            <a:softEdge rad="0"/>
          </a:effectLst>
        </p:spPr>
      </p:sp>
      <p:sp>
        <p:nvSpPr>
          <p:cNvPr id="2" name="Title 1">
            <a:extLst>
              <a:ext uri="{FF2B5EF4-FFF2-40B4-BE49-F238E27FC236}">
                <a16:creationId xmlns:a16="http://schemas.microsoft.com/office/drawing/2014/main" id="{2C86C59D-40FB-0E48-993C-822CE8547ABB}"/>
              </a:ext>
            </a:extLst>
          </p:cNvPr>
          <p:cNvSpPr>
            <a:spLocks noGrp="1"/>
          </p:cNvSpPr>
          <p:nvPr>
            <p:ph type="ctrTitle"/>
          </p:nvPr>
        </p:nvSpPr>
        <p:spPr>
          <a:xfrm>
            <a:off x="1276055" y="2350017"/>
            <a:ext cx="4775075" cy="1630906"/>
          </a:xfrm>
        </p:spPr>
        <p:txBody>
          <a:bodyPr>
            <a:normAutofit/>
          </a:bodyPr>
          <a:lstStyle/>
          <a:p>
            <a:r>
              <a:rPr lang="en-US" sz="4400" dirty="0">
                <a:solidFill>
                  <a:schemeClr val="tx1"/>
                </a:solidFill>
              </a:rPr>
              <a:t>Driving into the Sunset</a:t>
            </a:r>
          </a:p>
        </p:txBody>
      </p:sp>
      <p:sp>
        <p:nvSpPr>
          <p:cNvPr id="3" name="Subtitle 2">
            <a:extLst>
              <a:ext uri="{FF2B5EF4-FFF2-40B4-BE49-F238E27FC236}">
                <a16:creationId xmlns:a16="http://schemas.microsoft.com/office/drawing/2014/main" id="{C69B6AD8-77FA-3441-894B-90F9D57B865C}"/>
              </a:ext>
            </a:extLst>
          </p:cNvPr>
          <p:cNvSpPr>
            <a:spLocks noGrp="1"/>
          </p:cNvSpPr>
          <p:nvPr>
            <p:ph type="subTitle" idx="1"/>
          </p:nvPr>
        </p:nvSpPr>
        <p:spPr>
          <a:xfrm>
            <a:off x="1276055" y="3990546"/>
            <a:ext cx="4775075" cy="559656"/>
          </a:xfrm>
        </p:spPr>
        <p:txBody>
          <a:bodyPr>
            <a:normAutofit fontScale="92500" lnSpcReduction="20000"/>
          </a:bodyPr>
          <a:lstStyle/>
          <a:p>
            <a:r>
              <a:rPr lang="en-US" dirty="0">
                <a:solidFill>
                  <a:schemeClr val="tx1"/>
                </a:solidFill>
              </a:rPr>
              <a:t>By: Grant Thompson, Arun Chakraborty, Shalin Shekhar</a:t>
            </a:r>
          </a:p>
        </p:txBody>
      </p:sp>
    </p:spTree>
    <p:extLst>
      <p:ext uri="{BB962C8B-B14F-4D97-AF65-F5344CB8AC3E}">
        <p14:creationId xmlns:p14="http://schemas.microsoft.com/office/powerpoint/2010/main" val="1871487841"/>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B6EE7E08-B389-43E5-B019-1B0A8ACBBD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1"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0D94A5-8A09-4BAB-8F7C-69BC34C54D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21267" y="255102"/>
            <a:ext cx="5342133" cy="6361598"/>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7A1AE32B-3A6E-4C5E-8FEB-73861B9A26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69100" y="393365"/>
            <a:ext cx="5018211" cy="6035547"/>
          </a:xfrm>
          <a:prstGeom prst="rect">
            <a:avLst/>
          </a:prstGeom>
          <a:noFill/>
          <a:ln w="63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91F7C3-15C7-A640-AE17-3A24AEFF4E67}"/>
              </a:ext>
            </a:extLst>
          </p:cNvPr>
          <p:cNvSpPr>
            <a:spLocks noGrp="1"/>
          </p:cNvSpPr>
          <p:nvPr>
            <p:ph type="title"/>
          </p:nvPr>
        </p:nvSpPr>
        <p:spPr>
          <a:xfrm>
            <a:off x="7041744" y="476010"/>
            <a:ext cx="4472921" cy="1079658"/>
          </a:xfrm>
        </p:spPr>
        <p:txBody>
          <a:bodyPr>
            <a:normAutofit/>
          </a:bodyPr>
          <a:lstStyle/>
          <a:p>
            <a:r>
              <a:rPr lang="en-US" sz="2800" dirty="0"/>
              <a:t>Summary of findings (</a:t>
            </a:r>
            <a:r>
              <a:rPr lang="en-US" sz="2800" dirty="0" err="1"/>
              <a:t>cont</a:t>
            </a:r>
            <a:r>
              <a:rPr lang="en-US" sz="2800" dirty="0"/>
              <a:t>)</a:t>
            </a:r>
          </a:p>
        </p:txBody>
      </p:sp>
      <p:sp>
        <p:nvSpPr>
          <p:cNvPr id="3" name="Content Placeholder 2">
            <a:extLst>
              <a:ext uri="{FF2B5EF4-FFF2-40B4-BE49-F238E27FC236}">
                <a16:creationId xmlns:a16="http://schemas.microsoft.com/office/drawing/2014/main" id="{2D76C14B-3122-154C-8FFD-5578D04E7EF1}"/>
              </a:ext>
            </a:extLst>
          </p:cNvPr>
          <p:cNvSpPr>
            <a:spLocks noGrp="1"/>
          </p:cNvSpPr>
          <p:nvPr>
            <p:ph idx="1"/>
          </p:nvPr>
        </p:nvSpPr>
        <p:spPr>
          <a:xfrm>
            <a:off x="6990246" y="2179319"/>
            <a:ext cx="4472922" cy="3625942"/>
          </a:xfrm>
        </p:spPr>
        <p:txBody>
          <a:bodyPr>
            <a:normAutofit/>
          </a:bodyPr>
          <a:lstStyle/>
          <a:p>
            <a:pPr marL="274320" lvl="1" indent="0">
              <a:buNone/>
            </a:pPr>
            <a:endParaRPr lang="en-US" dirty="0"/>
          </a:p>
          <a:p>
            <a:pPr marL="274320" lvl="1" indent="0">
              <a:buNone/>
            </a:pPr>
            <a:r>
              <a:rPr lang="en-US" dirty="0"/>
              <a:t>Observations:</a:t>
            </a:r>
          </a:p>
          <a:p>
            <a:pPr lvl="1">
              <a:buFontTx/>
              <a:buChar char="-"/>
            </a:pPr>
            <a:r>
              <a:rPr lang="en-US" dirty="0"/>
              <a:t>The number accidents are highest at 25 to &lt; 30 min bin for westbound</a:t>
            </a:r>
          </a:p>
          <a:p>
            <a:pPr lvl="1">
              <a:buFontTx/>
              <a:buChar char="-"/>
            </a:pPr>
            <a:r>
              <a:rPr lang="en-US" dirty="0"/>
              <a:t>Accident counts are higher for north and south bound during that time delta prior to sunset </a:t>
            </a:r>
          </a:p>
          <a:p>
            <a:pPr lvl="1">
              <a:buFontTx/>
              <a:buChar char="-"/>
            </a:pPr>
            <a:r>
              <a:rPr lang="en-US" dirty="0"/>
              <a:t>The above is derived from Independent (Two Sample) T-Test of accidents close to sunset for westbound vs east north, south and ANOVA between 4 directions accident count 30 mins prior to sunset which can be found in our </a:t>
            </a:r>
            <a:r>
              <a:rPr lang="en-US" dirty="0" err="1"/>
              <a:t>jupyter</a:t>
            </a:r>
            <a:r>
              <a:rPr lang="en-US" dirty="0"/>
              <a:t> notebook analysis (</a:t>
            </a:r>
            <a:r>
              <a:rPr lang="en-US" dirty="0" err="1"/>
              <a:t>pvalue</a:t>
            </a:r>
            <a:r>
              <a:rPr lang="en-US" dirty="0"/>
              <a:t>=1.4755919050026132e-10)</a:t>
            </a:r>
          </a:p>
          <a:p>
            <a:pPr lvl="1">
              <a:buFontTx/>
              <a:buChar char="-"/>
            </a:pPr>
            <a:endParaRPr lang="en-US" dirty="0"/>
          </a:p>
          <a:p>
            <a:pPr marL="274320" lvl="1" indent="0">
              <a:buNone/>
            </a:pPr>
            <a:endParaRPr lang="en-US" dirty="0"/>
          </a:p>
          <a:p>
            <a:pPr marL="274320" lvl="1" indent="0">
              <a:buNone/>
            </a:pPr>
            <a:endParaRPr lang="en-US" dirty="0"/>
          </a:p>
          <a:p>
            <a:pPr marL="274320" lvl="1" indent="0">
              <a:buNone/>
            </a:pPr>
            <a:endParaRPr lang="en-US" dirty="0"/>
          </a:p>
          <a:p>
            <a:pPr lvl="1"/>
            <a:endParaRPr lang="en-US" dirty="0"/>
          </a:p>
          <a:p>
            <a:pPr lvl="1"/>
            <a:endParaRPr lang="en-US" dirty="0"/>
          </a:p>
          <a:p>
            <a:pPr lvl="1"/>
            <a:endParaRPr lang="en-US" dirty="0"/>
          </a:p>
          <a:p>
            <a:pPr lvl="1"/>
            <a:endParaRPr lang="en-US" dirty="0"/>
          </a:p>
        </p:txBody>
      </p:sp>
      <p:graphicFrame>
        <p:nvGraphicFramePr>
          <p:cNvPr id="4" name="Table 3">
            <a:extLst>
              <a:ext uri="{FF2B5EF4-FFF2-40B4-BE49-F238E27FC236}">
                <a16:creationId xmlns:a16="http://schemas.microsoft.com/office/drawing/2014/main" id="{D4956076-DF56-1F48-B97B-911A5A3BD73B}"/>
              </a:ext>
            </a:extLst>
          </p:cNvPr>
          <p:cNvGraphicFramePr>
            <a:graphicFrameLocks noGrp="1"/>
          </p:cNvGraphicFramePr>
          <p:nvPr>
            <p:extLst>
              <p:ext uri="{D42A27DB-BD31-4B8C-83A1-F6EECF244321}">
                <p14:modId xmlns:p14="http://schemas.microsoft.com/office/powerpoint/2010/main" val="1192771638"/>
              </p:ext>
            </p:extLst>
          </p:nvPr>
        </p:nvGraphicFramePr>
        <p:xfrm>
          <a:off x="728832" y="757248"/>
          <a:ext cx="5367167" cy="1628142"/>
        </p:xfrm>
        <a:graphic>
          <a:graphicData uri="http://schemas.openxmlformats.org/drawingml/2006/table">
            <a:tbl>
              <a:tblPr/>
              <a:tblGrid>
                <a:gridCol w="880538">
                  <a:extLst>
                    <a:ext uri="{9D8B030D-6E8A-4147-A177-3AD203B41FA5}">
                      <a16:colId xmlns:a16="http://schemas.microsoft.com/office/drawing/2014/main" val="3303288560"/>
                    </a:ext>
                  </a:extLst>
                </a:gridCol>
                <a:gridCol w="619289">
                  <a:extLst>
                    <a:ext uri="{9D8B030D-6E8A-4147-A177-3AD203B41FA5}">
                      <a16:colId xmlns:a16="http://schemas.microsoft.com/office/drawing/2014/main" val="2030311839"/>
                    </a:ext>
                  </a:extLst>
                </a:gridCol>
                <a:gridCol w="704944">
                  <a:extLst>
                    <a:ext uri="{9D8B030D-6E8A-4147-A177-3AD203B41FA5}">
                      <a16:colId xmlns:a16="http://schemas.microsoft.com/office/drawing/2014/main" val="3198358114"/>
                    </a:ext>
                  </a:extLst>
                </a:gridCol>
                <a:gridCol w="790599">
                  <a:extLst>
                    <a:ext uri="{9D8B030D-6E8A-4147-A177-3AD203B41FA5}">
                      <a16:colId xmlns:a16="http://schemas.microsoft.com/office/drawing/2014/main" val="3253905895"/>
                    </a:ext>
                  </a:extLst>
                </a:gridCol>
                <a:gridCol w="790599">
                  <a:extLst>
                    <a:ext uri="{9D8B030D-6E8A-4147-A177-3AD203B41FA5}">
                      <a16:colId xmlns:a16="http://schemas.microsoft.com/office/drawing/2014/main" val="3077624766"/>
                    </a:ext>
                  </a:extLst>
                </a:gridCol>
                <a:gridCol w="790599">
                  <a:extLst>
                    <a:ext uri="{9D8B030D-6E8A-4147-A177-3AD203B41FA5}">
                      <a16:colId xmlns:a16="http://schemas.microsoft.com/office/drawing/2014/main" val="1021807383"/>
                    </a:ext>
                  </a:extLst>
                </a:gridCol>
                <a:gridCol w="790599">
                  <a:extLst>
                    <a:ext uri="{9D8B030D-6E8A-4147-A177-3AD203B41FA5}">
                      <a16:colId xmlns:a16="http://schemas.microsoft.com/office/drawing/2014/main" val="1589231623"/>
                    </a:ext>
                  </a:extLst>
                </a:gridCol>
              </a:tblGrid>
              <a:tr h="271357">
                <a:tc>
                  <a:txBody>
                    <a:bodyPr/>
                    <a:lstStyle/>
                    <a:p>
                      <a:pPr algn="r" fontAlgn="ctr">
                        <a:spcBef>
                          <a:spcPts val="0"/>
                        </a:spcBef>
                        <a:spcAft>
                          <a:spcPts val="0"/>
                        </a:spcAft>
                      </a:pPr>
                      <a:endParaRPr lang="en-US" sz="1200" b="0" i="0" u="none" strike="noStrike">
                        <a:effectLst/>
                        <a:latin typeface="Arial" panose="020B0604020202020204" pitchFamily="34" charset="0"/>
                      </a:endParaRPr>
                    </a:p>
                  </a:txBody>
                  <a:tcPr marL="61672" marR="61672" marT="30836" marB="30836" anchor="ctr">
                    <a:lnL>
                      <a:noFill/>
                    </a:lnL>
                    <a:lnR>
                      <a:noFill/>
                    </a:lnR>
                    <a:lnT>
                      <a:noFill/>
                    </a:lnT>
                    <a:lnB>
                      <a:noFill/>
                    </a:lnB>
                  </a:tcPr>
                </a:tc>
                <a:tc>
                  <a:txBody>
                    <a:bodyPr/>
                    <a:lstStyle/>
                    <a:p>
                      <a:pPr algn="r" fontAlgn="ctr">
                        <a:spcBef>
                          <a:spcPts val="0"/>
                        </a:spcBef>
                        <a:spcAft>
                          <a:spcPts val="0"/>
                        </a:spcAft>
                      </a:pPr>
                      <a:r>
                        <a:rPr lang="en-US" sz="1200" b="1" i="0" u="none" strike="noStrike">
                          <a:effectLst/>
                          <a:latin typeface="Arial" panose="020B0604020202020204" pitchFamily="34" charset="0"/>
                        </a:rPr>
                        <a:t>0to&lt;5</a:t>
                      </a:r>
                      <a:endParaRPr lang="en-US" sz="1200" b="0" i="0" u="none" strike="noStrike">
                        <a:effectLst/>
                        <a:latin typeface="Arial" panose="020B0604020202020204" pitchFamily="34" charset="0"/>
                      </a:endParaRPr>
                    </a:p>
                  </a:txBody>
                  <a:tcPr marL="61672" marR="61672" marT="30836" marB="30836" anchor="ctr">
                    <a:lnL>
                      <a:noFill/>
                    </a:lnL>
                    <a:lnR>
                      <a:noFill/>
                    </a:lnR>
                    <a:lnT>
                      <a:noFill/>
                    </a:lnT>
                    <a:lnB>
                      <a:noFill/>
                    </a:lnB>
                  </a:tcPr>
                </a:tc>
                <a:tc>
                  <a:txBody>
                    <a:bodyPr/>
                    <a:lstStyle/>
                    <a:p>
                      <a:pPr algn="r" fontAlgn="ctr">
                        <a:spcBef>
                          <a:spcPts val="0"/>
                        </a:spcBef>
                        <a:spcAft>
                          <a:spcPts val="0"/>
                        </a:spcAft>
                      </a:pPr>
                      <a:r>
                        <a:rPr lang="en-US" sz="1200" b="1" i="0" u="none" strike="noStrike">
                          <a:effectLst/>
                          <a:latin typeface="Arial" panose="020B0604020202020204" pitchFamily="34" charset="0"/>
                        </a:rPr>
                        <a:t>5to&lt;10</a:t>
                      </a:r>
                      <a:endParaRPr lang="en-US" sz="1200" b="0" i="0" u="none" strike="noStrike">
                        <a:effectLst/>
                        <a:latin typeface="Arial" panose="020B0604020202020204" pitchFamily="34" charset="0"/>
                      </a:endParaRPr>
                    </a:p>
                  </a:txBody>
                  <a:tcPr marL="61672" marR="61672" marT="30836" marB="30836" anchor="ctr">
                    <a:lnL>
                      <a:noFill/>
                    </a:lnL>
                    <a:lnR>
                      <a:noFill/>
                    </a:lnR>
                    <a:lnT>
                      <a:noFill/>
                    </a:lnT>
                    <a:lnB>
                      <a:noFill/>
                    </a:lnB>
                  </a:tcPr>
                </a:tc>
                <a:tc>
                  <a:txBody>
                    <a:bodyPr/>
                    <a:lstStyle/>
                    <a:p>
                      <a:pPr algn="r" fontAlgn="ctr">
                        <a:spcBef>
                          <a:spcPts val="0"/>
                        </a:spcBef>
                        <a:spcAft>
                          <a:spcPts val="0"/>
                        </a:spcAft>
                      </a:pPr>
                      <a:r>
                        <a:rPr lang="en-US" sz="1200" b="1" i="0" u="none" strike="noStrike">
                          <a:effectLst/>
                          <a:latin typeface="Arial" panose="020B0604020202020204" pitchFamily="34" charset="0"/>
                        </a:rPr>
                        <a:t>10to&lt;15</a:t>
                      </a:r>
                      <a:endParaRPr lang="en-US" sz="1200" b="0" i="0" u="none" strike="noStrike">
                        <a:effectLst/>
                        <a:latin typeface="Arial" panose="020B0604020202020204" pitchFamily="34" charset="0"/>
                      </a:endParaRPr>
                    </a:p>
                  </a:txBody>
                  <a:tcPr marL="61672" marR="61672" marT="30836" marB="30836" anchor="ctr">
                    <a:lnL>
                      <a:noFill/>
                    </a:lnL>
                    <a:lnR>
                      <a:noFill/>
                    </a:lnR>
                    <a:lnT>
                      <a:noFill/>
                    </a:lnT>
                    <a:lnB>
                      <a:noFill/>
                    </a:lnB>
                  </a:tcPr>
                </a:tc>
                <a:tc>
                  <a:txBody>
                    <a:bodyPr/>
                    <a:lstStyle/>
                    <a:p>
                      <a:pPr algn="r" fontAlgn="ctr">
                        <a:spcBef>
                          <a:spcPts val="0"/>
                        </a:spcBef>
                        <a:spcAft>
                          <a:spcPts val="0"/>
                        </a:spcAft>
                      </a:pPr>
                      <a:r>
                        <a:rPr lang="en-US" sz="1200" b="1" i="0" u="none" strike="noStrike" dirty="0">
                          <a:effectLst/>
                          <a:latin typeface="Arial" panose="020B0604020202020204" pitchFamily="34" charset="0"/>
                        </a:rPr>
                        <a:t>15to&lt;20</a:t>
                      </a:r>
                      <a:endParaRPr lang="en-US" sz="1200" b="0" i="0" u="none" strike="noStrike" dirty="0">
                        <a:effectLst/>
                        <a:latin typeface="Arial" panose="020B0604020202020204" pitchFamily="34" charset="0"/>
                      </a:endParaRPr>
                    </a:p>
                  </a:txBody>
                  <a:tcPr marL="61672" marR="61672" marT="30836" marB="30836" anchor="ctr">
                    <a:lnL>
                      <a:noFill/>
                    </a:lnL>
                    <a:lnR>
                      <a:noFill/>
                    </a:lnR>
                    <a:lnT>
                      <a:noFill/>
                    </a:lnT>
                    <a:lnB>
                      <a:noFill/>
                    </a:lnB>
                  </a:tcPr>
                </a:tc>
                <a:tc>
                  <a:txBody>
                    <a:bodyPr/>
                    <a:lstStyle/>
                    <a:p>
                      <a:pPr algn="r" fontAlgn="ctr">
                        <a:spcBef>
                          <a:spcPts val="0"/>
                        </a:spcBef>
                        <a:spcAft>
                          <a:spcPts val="0"/>
                        </a:spcAft>
                      </a:pPr>
                      <a:r>
                        <a:rPr lang="en-US" sz="1200" b="1" i="0" u="none" strike="noStrike">
                          <a:effectLst/>
                          <a:latin typeface="Arial" panose="020B0604020202020204" pitchFamily="34" charset="0"/>
                        </a:rPr>
                        <a:t>20to&lt;25</a:t>
                      </a:r>
                      <a:endParaRPr lang="en-US" sz="1200" b="0" i="0" u="none" strike="noStrike">
                        <a:effectLst/>
                        <a:latin typeface="Arial" panose="020B0604020202020204" pitchFamily="34" charset="0"/>
                      </a:endParaRPr>
                    </a:p>
                  </a:txBody>
                  <a:tcPr marL="61672" marR="61672" marT="30836" marB="30836" anchor="ctr">
                    <a:lnL>
                      <a:noFill/>
                    </a:lnL>
                    <a:lnR>
                      <a:noFill/>
                    </a:lnR>
                    <a:lnT>
                      <a:noFill/>
                    </a:lnT>
                    <a:lnB>
                      <a:noFill/>
                    </a:lnB>
                  </a:tcPr>
                </a:tc>
                <a:tc>
                  <a:txBody>
                    <a:bodyPr/>
                    <a:lstStyle/>
                    <a:p>
                      <a:pPr algn="r" fontAlgn="ctr">
                        <a:spcBef>
                          <a:spcPts val="0"/>
                        </a:spcBef>
                        <a:spcAft>
                          <a:spcPts val="0"/>
                        </a:spcAft>
                      </a:pPr>
                      <a:r>
                        <a:rPr lang="en-US" sz="1200" b="1" i="0" u="none" strike="noStrike">
                          <a:effectLst/>
                          <a:latin typeface="Arial" panose="020B0604020202020204" pitchFamily="34" charset="0"/>
                        </a:rPr>
                        <a:t>25to&lt;30</a:t>
                      </a:r>
                      <a:endParaRPr lang="en-US" sz="1200" b="0" i="0" u="none" strike="noStrike">
                        <a:effectLst/>
                        <a:latin typeface="Arial" panose="020B0604020202020204" pitchFamily="34" charset="0"/>
                      </a:endParaRPr>
                    </a:p>
                  </a:txBody>
                  <a:tcPr marL="61672" marR="61672" marT="30836" marB="30836" anchor="ctr">
                    <a:lnL>
                      <a:noFill/>
                    </a:lnL>
                    <a:lnR>
                      <a:noFill/>
                    </a:lnR>
                    <a:lnT>
                      <a:noFill/>
                    </a:lnT>
                    <a:lnB>
                      <a:noFill/>
                    </a:lnB>
                  </a:tcPr>
                </a:tc>
                <a:extLst>
                  <a:ext uri="{0D108BD9-81ED-4DB2-BD59-A6C34878D82A}">
                    <a16:rowId xmlns:a16="http://schemas.microsoft.com/office/drawing/2014/main" val="3913391977"/>
                  </a:ext>
                </a:extLst>
              </a:tr>
              <a:tr h="271357">
                <a:tc>
                  <a:txBody>
                    <a:bodyPr/>
                    <a:lstStyle/>
                    <a:p>
                      <a:pPr algn="r" fontAlgn="ctr">
                        <a:spcBef>
                          <a:spcPts val="0"/>
                        </a:spcBef>
                        <a:spcAft>
                          <a:spcPts val="0"/>
                        </a:spcAft>
                      </a:pPr>
                      <a:r>
                        <a:rPr lang="en-US" sz="1200" b="1" i="0" u="none" strike="noStrike">
                          <a:effectLst/>
                          <a:latin typeface="Arial" panose="020B0604020202020204" pitchFamily="34" charset="0"/>
                        </a:rPr>
                        <a:t>Direction</a:t>
                      </a:r>
                      <a:endParaRPr lang="en-US" sz="1200" b="0" i="0" u="none" strike="noStrike">
                        <a:effectLst/>
                        <a:latin typeface="Arial" panose="020B0604020202020204" pitchFamily="34" charset="0"/>
                      </a:endParaRPr>
                    </a:p>
                  </a:txBody>
                  <a:tcPr marL="61672" marR="61672" marT="30836" marB="30836" anchor="ctr">
                    <a:lnL>
                      <a:noFill/>
                    </a:lnL>
                    <a:lnR>
                      <a:noFill/>
                    </a:lnR>
                    <a:lnT>
                      <a:noFill/>
                    </a:lnT>
                    <a:lnB>
                      <a:noFill/>
                    </a:lnB>
                  </a:tcPr>
                </a:tc>
                <a:tc>
                  <a:txBody>
                    <a:bodyPr/>
                    <a:lstStyle/>
                    <a:p>
                      <a:pPr algn="r" fontAlgn="ctr">
                        <a:spcBef>
                          <a:spcPts val="0"/>
                        </a:spcBef>
                        <a:spcAft>
                          <a:spcPts val="0"/>
                        </a:spcAft>
                      </a:pPr>
                      <a:endParaRPr lang="en-US" sz="1200" b="0" i="0" u="none" strike="noStrike">
                        <a:effectLst/>
                        <a:latin typeface="Arial" panose="020B0604020202020204" pitchFamily="34" charset="0"/>
                      </a:endParaRPr>
                    </a:p>
                  </a:txBody>
                  <a:tcPr marL="61672" marR="61672" marT="30836" marB="30836" anchor="ctr">
                    <a:lnL>
                      <a:noFill/>
                    </a:lnL>
                    <a:lnR>
                      <a:noFill/>
                    </a:lnR>
                    <a:lnT>
                      <a:noFill/>
                    </a:lnT>
                    <a:lnB>
                      <a:noFill/>
                    </a:lnB>
                  </a:tcPr>
                </a:tc>
                <a:tc>
                  <a:txBody>
                    <a:bodyPr/>
                    <a:lstStyle/>
                    <a:p>
                      <a:pPr algn="r" fontAlgn="ctr">
                        <a:spcBef>
                          <a:spcPts val="0"/>
                        </a:spcBef>
                        <a:spcAft>
                          <a:spcPts val="0"/>
                        </a:spcAft>
                      </a:pPr>
                      <a:endParaRPr lang="en-US" sz="1200" b="0" i="0" u="none" strike="noStrike">
                        <a:effectLst/>
                        <a:latin typeface="Arial" panose="020B0604020202020204" pitchFamily="34" charset="0"/>
                      </a:endParaRPr>
                    </a:p>
                  </a:txBody>
                  <a:tcPr marL="61672" marR="61672" marT="30836" marB="30836" anchor="ctr">
                    <a:lnL>
                      <a:noFill/>
                    </a:lnL>
                    <a:lnR>
                      <a:noFill/>
                    </a:lnR>
                    <a:lnT>
                      <a:noFill/>
                    </a:lnT>
                    <a:lnB>
                      <a:noFill/>
                    </a:lnB>
                  </a:tcPr>
                </a:tc>
                <a:tc>
                  <a:txBody>
                    <a:bodyPr/>
                    <a:lstStyle/>
                    <a:p>
                      <a:pPr algn="r" fontAlgn="ctr">
                        <a:spcBef>
                          <a:spcPts val="0"/>
                        </a:spcBef>
                        <a:spcAft>
                          <a:spcPts val="0"/>
                        </a:spcAft>
                      </a:pPr>
                      <a:endParaRPr lang="en-US" sz="1200" b="0" i="0" u="none" strike="noStrike">
                        <a:effectLst/>
                        <a:latin typeface="Arial" panose="020B0604020202020204" pitchFamily="34" charset="0"/>
                      </a:endParaRPr>
                    </a:p>
                  </a:txBody>
                  <a:tcPr marL="61672" marR="61672" marT="30836" marB="30836" anchor="ctr">
                    <a:lnL>
                      <a:noFill/>
                    </a:lnL>
                    <a:lnR>
                      <a:noFill/>
                    </a:lnR>
                    <a:lnT>
                      <a:noFill/>
                    </a:lnT>
                    <a:lnB>
                      <a:noFill/>
                    </a:lnB>
                  </a:tcPr>
                </a:tc>
                <a:tc>
                  <a:txBody>
                    <a:bodyPr/>
                    <a:lstStyle/>
                    <a:p>
                      <a:pPr algn="r" fontAlgn="ctr">
                        <a:spcBef>
                          <a:spcPts val="0"/>
                        </a:spcBef>
                        <a:spcAft>
                          <a:spcPts val="0"/>
                        </a:spcAft>
                      </a:pPr>
                      <a:endParaRPr lang="en-US" sz="1200" b="0" i="0" u="none" strike="noStrike">
                        <a:effectLst/>
                        <a:latin typeface="Arial" panose="020B0604020202020204" pitchFamily="34" charset="0"/>
                      </a:endParaRPr>
                    </a:p>
                  </a:txBody>
                  <a:tcPr marL="61672" marR="61672" marT="30836" marB="30836" anchor="ctr">
                    <a:lnL>
                      <a:noFill/>
                    </a:lnL>
                    <a:lnR>
                      <a:noFill/>
                    </a:lnR>
                    <a:lnT>
                      <a:noFill/>
                    </a:lnT>
                    <a:lnB>
                      <a:noFill/>
                    </a:lnB>
                  </a:tcPr>
                </a:tc>
                <a:tc>
                  <a:txBody>
                    <a:bodyPr/>
                    <a:lstStyle/>
                    <a:p>
                      <a:pPr algn="r" fontAlgn="ctr">
                        <a:spcBef>
                          <a:spcPts val="0"/>
                        </a:spcBef>
                        <a:spcAft>
                          <a:spcPts val="0"/>
                        </a:spcAft>
                      </a:pPr>
                      <a:endParaRPr lang="en-US" sz="1200" b="0" i="0" u="none" strike="noStrike">
                        <a:effectLst/>
                        <a:latin typeface="Arial" panose="020B0604020202020204" pitchFamily="34" charset="0"/>
                      </a:endParaRPr>
                    </a:p>
                  </a:txBody>
                  <a:tcPr marL="61672" marR="61672" marT="30836" marB="30836" anchor="ctr">
                    <a:lnL>
                      <a:noFill/>
                    </a:lnL>
                    <a:lnR>
                      <a:noFill/>
                    </a:lnR>
                    <a:lnT>
                      <a:noFill/>
                    </a:lnT>
                    <a:lnB>
                      <a:noFill/>
                    </a:lnB>
                  </a:tcPr>
                </a:tc>
                <a:tc>
                  <a:txBody>
                    <a:bodyPr/>
                    <a:lstStyle/>
                    <a:p>
                      <a:pPr algn="r" fontAlgn="ctr">
                        <a:spcBef>
                          <a:spcPts val="0"/>
                        </a:spcBef>
                        <a:spcAft>
                          <a:spcPts val="0"/>
                        </a:spcAft>
                      </a:pPr>
                      <a:endParaRPr lang="en-US" sz="1200" b="0" i="0" u="none" strike="noStrike">
                        <a:effectLst/>
                        <a:latin typeface="Arial" panose="020B0604020202020204" pitchFamily="34" charset="0"/>
                      </a:endParaRPr>
                    </a:p>
                  </a:txBody>
                  <a:tcPr marL="61672" marR="61672" marT="30836" marB="30836" anchor="ctr">
                    <a:lnL>
                      <a:noFill/>
                    </a:lnL>
                    <a:lnR>
                      <a:noFill/>
                    </a:lnR>
                    <a:lnT>
                      <a:noFill/>
                    </a:lnT>
                    <a:lnB>
                      <a:noFill/>
                    </a:lnB>
                  </a:tcPr>
                </a:tc>
                <a:extLst>
                  <a:ext uri="{0D108BD9-81ED-4DB2-BD59-A6C34878D82A}">
                    <a16:rowId xmlns:a16="http://schemas.microsoft.com/office/drawing/2014/main" val="1946025422"/>
                  </a:ext>
                </a:extLst>
              </a:tr>
              <a:tr h="271357">
                <a:tc>
                  <a:txBody>
                    <a:bodyPr/>
                    <a:lstStyle/>
                    <a:p>
                      <a:pPr algn="r" fontAlgn="ctr">
                        <a:spcBef>
                          <a:spcPts val="0"/>
                        </a:spcBef>
                        <a:spcAft>
                          <a:spcPts val="0"/>
                        </a:spcAft>
                      </a:pPr>
                      <a:r>
                        <a:rPr lang="en-US" sz="1200" b="0" i="0" u="none" strike="noStrike">
                          <a:effectLst/>
                          <a:latin typeface="Arial" panose="020B0604020202020204" pitchFamily="34" charset="0"/>
                        </a:rPr>
                        <a:t>E</a:t>
                      </a:r>
                    </a:p>
                  </a:txBody>
                  <a:tcPr marL="61672" marR="61672" marT="30836" marB="30836" anchor="ctr">
                    <a:lnL>
                      <a:noFill/>
                    </a:lnL>
                    <a:lnR>
                      <a:noFill/>
                    </a:lnR>
                    <a:lnT>
                      <a:noFill/>
                    </a:lnT>
                    <a:lnB>
                      <a:noFill/>
                    </a:lnB>
                    <a:solidFill>
                      <a:srgbClr val="F5F5F5"/>
                    </a:solidFill>
                  </a:tcPr>
                </a:tc>
                <a:tc>
                  <a:txBody>
                    <a:bodyPr/>
                    <a:lstStyle/>
                    <a:p>
                      <a:pPr algn="r" fontAlgn="ctr">
                        <a:spcBef>
                          <a:spcPts val="0"/>
                        </a:spcBef>
                        <a:spcAft>
                          <a:spcPts val="0"/>
                        </a:spcAft>
                      </a:pPr>
                      <a:r>
                        <a:rPr lang="en-US" sz="1200" b="0" i="0" u="none" strike="noStrike">
                          <a:effectLst/>
                          <a:latin typeface="Arial" panose="020B0604020202020204" pitchFamily="34" charset="0"/>
                        </a:rPr>
                        <a:t>175</a:t>
                      </a:r>
                    </a:p>
                  </a:txBody>
                  <a:tcPr marL="61672" marR="61672" marT="30836" marB="30836" anchor="ctr">
                    <a:lnL>
                      <a:noFill/>
                    </a:lnL>
                    <a:lnR>
                      <a:noFill/>
                    </a:lnR>
                    <a:lnT>
                      <a:noFill/>
                    </a:lnT>
                    <a:lnB>
                      <a:noFill/>
                    </a:lnB>
                    <a:solidFill>
                      <a:srgbClr val="F5F5F5"/>
                    </a:solidFill>
                  </a:tcPr>
                </a:tc>
                <a:tc>
                  <a:txBody>
                    <a:bodyPr/>
                    <a:lstStyle/>
                    <a:p>
                      <a:pPr algn="r" fontAlgn="ctr">
                        <a:spcBef>
                          <a:spcPts val="0"/>
                        </a:spcBef>
                        <a:spcAft>
                          <a:spcPts val="0"/>
                        </a:spcAft>
                      </a:pPr>
                      <a:r>
                        <a:rPr lang="en-US" sz="1200" b="0" i="0" u="none" strike="noStrike">
                          <a:effectLst/>
                          <a:latin typeface="Arial" panose="020B0604020202020204" pitchFamily="34" charset="0"/>
                        </a:rPr>
                        <a:t>186</a:t>
                      </a:r>
                    </a:p>
                  </a:txBody>
                  <a:tcPr marL="61672" marR="61672" marT="30836" marB="30836" anchor="ctr">
                    <a:lnL>
                      <a:noFill/>
                    </a:lnL>
                    <a:lnR>
                      <a:noFill/>
                    </a:lnR>
                    <a:lnT>
                      <a:noFill/>
                    </a:lnT>
                    <a:lnB>
                      <a:noFill/>
                    </a:lnB>
                    <a:solidFill>
                      <a:srgbClr val="F5F5F5"/>
                    </a:solidFill>
                  </a:tcPr>
                </a:tc>
                <a:tc>
                  <a:txBody>
                    <a:bodyPr/>
                    <a:lstStyle/>
                    <a:p>
                      <a:pPr algn="r" fontAlgn="ctr">
                        <a:spcBef>
                          <a:spcPts val="0"/>
                        </a:spcBef>
                        <a:spcAft>
                          <a:spcPts val="0"/>
                        </a:spcAft>
                      </a:pPr>
                      <a:r>
                        <a:rPr lang="en-US" sz="1200" b="0" i="0" u="none" strike="noStrike">
                          <a:effectLst/>
                          <a:latin typeface="Arial" panose="020B0604020202020204" pitchFamily="34" charset="0"/>
                        </a:rPr>
                        <a:t>193</a:t>
                      </a:r>
                    </a:p>
                  </a:txBody>
                  <a:tcPr marL="61672" marR="61672" marT="30836" marB="30836" anchor="ctr">
                    <a:lnL>
                      <a:noFill/>
                    </a:lnL>
                    <a:lnR>
                      <a:noFill/>
                    </a:lnR>
                    <a:lnT>
                      <a:noFill/>
                    </a:lnT>
                    <a:lnB>
                      <a:noFill/>
                    </a:lnB>
                    <a:solidFill>
                      <a:srgbClr val="F5F5F5"/>
                    </a:solidFill>
                  </a:tcPr>
                </a:tc>
                <a:tc>
                  <a:txBody>
                    <a:bodyPr/>
                    <a:lstStyle/>
                    <a:p>
                      <a:pPr algn="r" fontAlgn="ctr">
                        <a:spcBef>
                          <a:spcPts val="0"/>
                        </a:spcBef>
                        <a:spcAft>
                          <a:spcPts val="0"/>
                        </a:spcAft>
                      </a:pPr>
                      <a:r>
                        <a:rPr lang="en-US" sz="1200" b="0" i="0" u="none" strike="noStrike">
                          <a:effectLst/>
                          <a:latin typeface="Arial" panose="020B0604020202020204" pitchFamily="34" charset="0"/>
                        </a:rPr>
                        <a:t>189</a:t>
                      </a:r>
                    </a:p>
                  </a:txBody>
                  <a:tcPr marL="61672" marR="61672" marT="30836" marB="30836" anchor="ctr">
                    <a:lnL>
                      <a:noFill/>
                    </a:lnL>
                    <a:lnR>
                      <a:noFill/>
                    </a:lnR>
                    <a:lnT>
                      <a:noFill/>
                    </a:lnT>
                    <a:lnB>
                      <a:noFill/>
                    </a:lnB>
                    <a:solidFill>
                      <a:srgbClr val="F5F5F5"/>
                    </a:solidFill>
                  </a:tcPr>
                </a:tc>
                <a:tc>
                  <a:txBody>
                    <a:bodyPr/>
                    <a:lstStyle/>
                    <a:p>
                      <a:pPr algn="r" fontAlgn="ctr">
                        <a:spcBef>
                          <a:spcPts val="0"/>
                        </a:spcBef>
                        <a:spcAft>
                          <a:spcPts val="0"/>
                        </a:spcAft>
                      </a:pPr>
                      <a:r>
                        <a:rPr lang="en-US" sz="1200" b="0" i="0" u="none" strike="noStrike">
                          <a:effectLst/>
                          <a:latin typeface="Arial" panose="020B0604020202020204" pitchFamily="34" charset="0"/>
                        </a:rPr>
                        <a:t>197</a:t>
                      </a:r>
                    </a:p>
                  </a:txBody>
                  <a:tcPr marL="61672" marR="61672" marT="30836" marB="30836" anchor="ctr">
                    <a:lnL>
                      <a:noFill/>
                    </a:lnL>
                    <a:lnR>
                      <a:noFill/>
                    </a:lnR>
                    <a:lnT>
                      <a:noFill/>
                    </a:lnT>
                    <a:lnB>
                      <a:noFill/>
                    </a:lnB>
                    <a:solidFill>
                      <a:srgbClr val="F5F5F5"/>
                    </a:solidFill>
                  </a:tcPr>
                </a:tc>
                <a:tc>
                  <a:txBody>
                    <a:bodyPr/>
                    <a:lstStyle/>
                    <a:p>
                      <a:pPr algn="r" fontAlgn="ctr">
                        <a:spcBef>
                          <a:spcPts val="0"/>
                        </a:spcBef>
                        <a:spcAft>
                          <a:spcPts val="0"/>
                        </a:spcAft>
                      </a:pPr>
                      <a:r>
                        <a:rPr lang="en-US" sz="1200" b="0" i="0" u="none" strike="noStrike">
                          <a:effectLst/>
                          <a:latin typeface="Arial" panose="020B0604020202020204" pitchFamily="34" charset="0"/>
                        </a:rPr>
                        <a:t>181</a:t>
                      </a:r>
                    </a:p>
                  </a:txBody>
                  <a:tcPr marL="61672" marR="61672" marT="30836" marB="30836" anchor="ctr">
                    <a:lnL>
                      <a:noFill/>
                    </a:lnL>
                    <a:lnR>
                      <a:noFill/>
                    </a:lnR>
                    <a:lnT>
                      <a:noFill/>
                    </a:lnT>
                    <a:lnB>
                      <a:noFill/>
                    </a:lnB>
                    <a:solidFill>
                      <a:srgbClr val="F5F5F5"/>
                    </a:solidFill>
                  </a:tcPr>
                </a:tc>
                <a:extLst>
                  <a:ext uri="{0D108BD9-81ED-4DB2-BD59-A6C34878D82A}">
                    <a16:rowId xmlns:a16="http://schemas.microsoft.com/office/drawing/2014/main" val="1984800656"/>
                  </a:ext>
                </a:extLst>
              </a:tr>
              <a:tr h="271357">
                <a:tc>
                  <a:txBody>
                    <a:bodyPr/>
                    <a:lstStyle/>
                    <a:p>
                      <a:pPr algn="r" fontAlgn="ctr">
                        <a:spcBef>
                          <a:spcPts val="0"/>
                        </a:spcBef>
                        <a:spcAft>
                          <a:spcPts val="0"/>
                        </a:spcAft>
                      </a:pPr>
                      <a:r>
                        <a:rPr lang="en-US" sz="1200" b="0" i="0" u="none" strike="noStrike">
                          <a:effectLst/>
                          <a:latin typeface="Arial" panose="020B0604020202020204" pitchFamily="34" charset="0"/>
                        </a:rPr>
                        <a:t>N</a:t>
                      </a:r>
                    </a:p>
                  </a:txBody>
                  <a:tcPr marL="61672" marR="61672" marT="30836" marB="30836" anchor="ctr">
                    <a:lnL>
                      <a:noFill/>
                    </a:lnL>
                    <a:lnR>
                      <a:noFill/>
                    </a:lnR>
                    <a:lnT>
                      <a:noFill/>
                    </a:lnT>
                    <a:lnB>
                      <a:noFill/>
                    </a:lnB>
                  </a:tcPr>
                </a:tc>
                <a:tc>
                  <a:txBody>
                    <a:bodyPr/>
                    <a:lstStyle/>
                    <a:p>
                      <a:pPr algn="r" fontAlgn="ctr">
                        <a:spcBef>
                          <a:spcPts val="0"/>
                        </a:spcBef>
                        <a:spcAft>
                          <a:spcPts val="0"/>
                        </a:spcAft>
                      </a:pPr>
                      <a:r>
                        <a:rPr lang="en-US" sz="1200" b="0" i="0" u="none" strike="noStrike">
                          <a:effectLst/>
                          <a:latin typeface="Arial" panose="020B0604020202020204" pitchFamily="34" charset="0"/>
                        </a:rPr>
                        <a:t>277</a:t>
                      </a:r>
                    </a:p>
                  </a:txBody>
                  <a:tcPr marL="61672" marR="61672" marT="30836" marB="30836" anchor="ctr">
                    <a:lnL>
                      <a:noFill/>
                    </a:lnL>
                    <a:lnR>
                      <a:noFill/>
                    </a:lnR>
                    <a:lnT>
                      <a:noFill/>
                    </a:lnT>
                    <a:lnB>
                      <a:noFill/>
                    </a:lnB>
                  </a:tcPr>
                </a:tc>
                <a:tc>
                  <a:txBody>
                    <a:bodyPr/>
                    <a:lstStyle/>
                    <a:p>
                      <a:pPr algn="r" fontAlgn="ctr">
                        <a:spcBef>
                          <a:spcPts val="0"/>
                        </a:spcBef>
                        <a:spcAft>
                          <a:spcPts val="0"/>
                        </a:spcAft>
                      </a:pPr>
                      <a:r>
                        <a:rPr lang="en-US" sz="1200" b="0" i="0" u="none" strike="noStrike" dirty="0">
                          <a:effectLst/>
                          <a:latin typeface="Arial" panose="020B0604020202020204" pitchFamily="34" charset="0"/>
                        </a:rPr>
                        <a:t>311</a:t>
                      </a:r>
                    </a:p>
                  </a:txBody>
                  <a:tcPr marL="61672" marR="61672" marT="30836" marB="30836" anchor="ctr">
                    <a:lnL>
                      <a:noFill/>
                    </a:lnL>
                    <a:lnR>
                      <a:noFill/>
                    </a:lnR>
                    <a:lnT>
                      <a:noFill/>
                    </a:lnT>
                    <a:lnB>
                      <a:noFill/>
                    </a:lnB>
                  </a:tcPr>
                </a:tc>
                <a:tc>
                  <a:txBody>
                    <a:bodyPr/>
                    <a:lstStyle/>
                    <a:p>
                      <a:pPr algn="r" fontAlgn="ctr">
                        <a:spcBef>
                          <a:spcPts val="0"/>
                        </a:spcBef>
                        <a:spcAft>
                          <a:spcPts val="0"/>
                        </a:spcAft>
                      </a:pPr>
                      <a:r>
                        <a:rPr lang="en-US" sz="1200" b="0" i="0" u="none" strike="noStrike">
                          <a:effectLst/>
                          <a:latin typeface="Arial" panose="020B0604020202020204" pitchFamily="34" charset="0"/>
                        </a:rPr>
                        <a:t>267</a:t>
                      </a:r>
                    </a:p>
                  </a:txBody>
                  <a:tcPr marL="61672" marR="61672" marT="30836" marB="30836" anchor="ctr">
                    <a:lnL>
                      <a:noFill/>
                    </a:lnL>
                    <a:lnR>
                      <a:noFill/>
                    </a:lnR>
                    <a:lnT>
                      <a:noFill/>
                    </a:lnT>
                    <a:lnB>
                      <a:noFill/>
                    </a:lnB>
                  </a:tcPr>
                </a:tc>
                <a:tc>
                  <a:txBody>
                    <a:bodyPr/>
                    <a:lstStyle/>
                    <a:p>
                      <a:pPr algn="r" fontAlgn="ctr">
                        <a:spcBef>
                          <a:spcPts val="0"/>
                        </a:spcBef>
                        <a:spcAft>
                          <a:spcPts val="0"/>
                        </a:spcAft>
                      </a:pPr>
                      <a:r>
                        <a:rPr lang="en-US" sz="1200" b="0" i="0" u="none" strike="noStrike">
                          <a:effectLst/>
                          <a:latin typeface="Arial" panose="020B0604020202020204" pitchFamily="34" charset="0"/>
                        </a:rPr>
                        <a:t>270</a:t>
                      </a:r>
                    </a:p>
                  </a:txBody>
                  <a:tcPr marL="61672" marR="61672" marT="30836" marB="30836" anchor="ctr">
                    <a:lnL>
                      <a:noFill/>
                    </a:lnL>
                    <a:lnR>
                      <a:noFill/>
                    </a:lnR>
                    <a:lnT>
                      <a:noFill/>
                    </a:lnT>
                    <a:lnB>
                      <a:noFill/>
                    </a:lnB>
                  </a:tcPr>
                </a:tc>
                <a:tc>
                  <a:txBody>
                    <a:bodyPr/>
                    <a:lstStyle/>
                    <a:p>
                      <a:pPr algn="r" fontAlgn="ctr">
                        <a:spcBef>
                          <a:spcPts val="0"/>
                        </a:spcBef>
                        <a:spcAft>
                          <a:spcPts val="0"/>
                        </a:spcAft>
                      </a:pPr>
                      <a:r>
                        <a:rPr lang="en-US" sz="1200" b="0" i="0" u="none" strike="noStrike">
                          <a:effectLst/>
                          <a:latin typeface="Arial" panose="020B0604020202020204" pitchFamily="34" charset="0"/>
                        </a:rPr>
                        <a:t>282</a:t>
                      </a:r>
                    </a:p>
                  </a:txBody>
                  <a:tcPr marL="61672" marR="61672" marT="30836" marB="30836" anchor="ctr">
                    <a:lnL>
                      <a:noFill/>
                    </a:lnL>
                    <a:lnR>
                      <a:noFill/>
                    </a:lnR>
                    <a:lnT>
                      <a:noFill/>
                    </a:lnT>
                    <a:lnB>
                      <a:noFill/>
                    </a:lnB>
                  </a:tcPr>
                </a:tc>
                <a:tc>
                  <a:txBody>
                    <a:bodyPr/>
                    <a:lstStyle/>
                    <a:p>
                      <a:pPr algn="r" fontAlgn="ctr">
                        <a:spcBef>
                          <a:spcPts val="0"/>
                        </a:spcBef>
                        <a:spcAft>
                          <a:spcPts val="0"/>
                        </a:spcAft>
                      </a:pPr>
                      <a:r>
                        <a:rPr lang="en-US" sz="1200" b="0" i="0" u="none" strike="noStrike">
                          <a:effectLst/>
                          <a:latin typeface="Arial" panose="020B0604020202020204" pitchFamily="34" charset="0"/>
                        </a:rPr>
                        <a:t>315</a:t>
                      </a:r>
                    </a:p>
                  </a:txBody>
                  <a:tcPr marL="61672" marR="61672" marT="30836" marB="30836" anchor="ctr">
                    <a:lnL>
                      <a:noFill/>
                    </a:lnL>
                    <a:lnR>
                      <a:noFill/>
                    </a:lnR>
                    <a:lnT>
                      <a:noFill/>
                    </a:lnT>
                    <a:lnB>
                      <a:noFill/>
                    </a:lnB>
                  </a:tcPr>
                </a:tc>
                <a:extLst>
                  <a:ext uri="{0D108BD9-81ED-4DB2-BD59-A6C34878D82A}">
                    <a16:rowId xmlns:a16="http://schemas.microsoft.com/office/drawing/2014/main" val="2186542934"/>
                  </a:ext>
                </a:extLst>
              </a:tr>
              <a:tr h="271357">
                <a:tc>
                  <a:txBody>
                    <a:bodyPr/>
                    <a:lstStyle/>
                    <a:p>
                      <a:pPr algn="r" fontAlgn="ctr">
                        <a:spcBef>
                          <a:spcPts val="0"/>
                        </a:spcBef>
                        <a:spcAft>
                          <a:spcPts val="0"/>
                        </a:spcAft>
                      </a:pPr>
                      <a:r>
                        <a:rPr lang="en-US" sz="1200" b="0" i="0" u="none" strike="noStrike">
                          <a:effectLst/>
                          <a:latin typeface="Arial" panose="020B0604020202020204" pitchFamily="34" charset="0"/>
                        </a:rPr>
                        <a:t>S</a:t>
                      </a:r>
                    </a:p>
                  </a:txBody>
                  <a:tcPr marL="61672" marR="61672" marT="30836" marB="30836" anchor="ctr">
                    <a:lnL>
                      <a:noFill/>
                    </a:lnL>
                    <a:lnR>
                      <a:noFill/>
                    </a:lnR>
                    <a:lnT>
                      <a:noFill/>
                    </a:lnT>
                    <a:lnB>
                      <a:noFill/>
                    </a:lnB>
                    <a:solidFill>
                      <a:srgbClr val="F5F5F5"/>
                    </a:solidFill>
                  </a:tcPr>
                </a:tc>
                <a:tc>
                  <a:txBody>
                    <a:bodyPr/>
                    <a:lstStyle/>
                    <a:p>
                      <a:pPr algn="r" fontAlgn="ctr">
                        <a:spcBef>
                          <a:spcPts val="0"/>
                        </a:spcBef>
                        <a:spcAft>
                          <a:spcPts val="0"/>
                        </a:spcAft>
                      </a:pPr>
                      <a:r>
                        <a:rPr lang="en-US" sz="1200" b="0" i="0" u="none" strike="noStrike">
                          <a:effectLst/>
                          <a:latin typeface="Arial" panose="020B0604020202020204" pitchFamily="34" charset="0"/>
                        </a:rPr>
                        <a:t>215</a:t>
                      </a:r>
                    </a:p>
                  </a:txBody>
                  <a:tcPr marL="61672" marR="61672" marT="30836" marB="30836" anchor="ctr">
                    <a:lnL>
                      <a:noFill/>
                    </a:lnL>
                    <a:lnR>
                      <a:noFill/>
                    </a:lnR>
                    <a:lnT>
                      <a:noFill/>
                    </a:lnT>
                    <a:lnB>
                      <a:noFill/>
                    </a:lnB>
                    <a:solidFill>
                      <a:srgbClr val="F5F5F5"/>
                    </a:solidFill>
                  </a:tcPr>
                </a:tc>
                <a:tc>
                  <a:txBody>
                    <a:bodyPr/>
                    <a:lstStyle/>
                    <a:p>
                      <a:pPr algn="r" fontAlgn="ctr">
                        <a:spcBef>
                          <a:spcPts val="0"/>
                        </a:spcBef>
                        <a:spcAft>
                          <a:spcPts val="0"/>
                        </a:spcAft>
                      </a:pPr>
                      <a:r>
                        <a:rPr lang="en-US" sz="1200" b="0" i="0" u="none" strike="noStrike">
                          <a:effectLst/>
                          <a:latin typeface="Arial" panose="020B0604020202020204" pitchFamily="34" charset="0"/>
                        </a:rPr>
                        <a:t>225</a:t>
                      </a:r>
                    </a:p>
                  </a:txBody>
                  <a:tcPr marL="61672" marR="61672" marT="30836" marB="30836" anchor="ctr">
                    <a:lnL>
                      <a:noFill/>
                    </a:lnL>
                    <a:lnR>
                      <a:noFill/>
                    </a:lnR>
                    <a:lnT>
                      <a:noFill/>
                    </a:lnT>
                    <a:lnB>
                      <a:noFill/>
                    </a:lnB>
                    <a:solidFill>
                      <a:srgbClr val="F5F5F5"/>
                    </a:solidFill>
                  </a:tcPr>
                </a:tc>
                <a:tc>
                  <a:txBody>
                    <a:bodyPr/>
                    <a:lstStyle/>
                    <a:p>
                      <a:pPr algn="r" fontAlgn="ctr">
                        <a:spcBef>
                          <a:spcPts val="0"/>
                        </a:spcBef>
                        <a:spcAft>
                          <a:spcPts val="0"/>
                        </a:spcAft>
                      </a:pPr>
                      <a:r>
                        <a:rPr lang="en-US" sz="1200" b="0" i="0" u="none" strike="noStrike">
                          <a:effectLst/>
                          <a:latin typeface="Arial" panose="020B0604020202020204" pitchFamily="34" charset="0"/>
                        </a:rPr>
                        <a:t>252</a:t>
                      </a:r>
                    </a:p>
                  </a:txBody>
                  <a:tcPr marL="61672" marR="61672" marT="30836" marB="30836" anchor="ctr">
                    <a:lnL>
                      <a:noFill/>
                    </a:lnL>
                    <a:lnR>
                      <a:noFill/>
                    </a:lnR>
                    <a:lnT>
                      <a:noFill/>
                    </a:lnT>
                    <a:lnB>
                      <a:noFill/>
                    </a:lnB>
                    <a:solidFill>
                      <a:srgbClr val="F5F5F5"/>
                    </a:solidFill>
                  </a:tcPr>
                </a:tc>
                <a:tc>
                  <a:txBody>
                    <a:bodyPr/>
                    <a:lstStyle/>
                    <a:p>
                      <a:pPr algn="r" fontAlgn="ctr">
                        <a:spcBef>
                          <a:spcPts val="0"/>
                        </a:spcBef>
                        <a:spcAft>
                          <a:spcPts val="0"/>
                        </a:spcAft>
                      </a:pPr>
                      <a:r>
                        <a:rPr lang="en-US" sz="1200" b="0" i="0" u="none" strike="noStrike">
                          <a:effectLst/>
                          <a:latin typeface="Arial" panose="020B0604020202020204" pitchFamily="34" charset="0"/>
                        </a:rPr>
                        <a:t>213</a:t>
                      </a:r>
                    </a:p>
                  </a:txBody>
                  <a:tcPr marL="61672" marR="61672" marT="30836" marB="30836" anchor="ctr">
                    <a:lnL>
                      <a:noFill/>
                    </a:lnL>
                    <a:lnR>
                      <a:noFill/>
                    </a:lnR>
                    <a:lnT>
                      <a:noFill/>
                    </a:lnT>
                    <a:lnB>
                      <a:noFill/>
                    </a:lnB>
                    <a:solidFill>
                      <a:srgbClr val="F5F5F5"/>
                    </a:solidFill>
                  </a:tcPr>
                </a:tc>
                <a:tc>
                  <a:txBody>
                    <a:bodyPr/>
                    <a:lstStyle/>
                    <a:p>
                      <a:pPr algn="r" fontAlgn="ctr">
                        <a:spcBef>
                          <a:spcPts val="0"/>
                        </a:spcBef>
                        <a:spcAft>
                          <a:spcPts val="0"/>
                        </a:spcAft>
                      </a:pPr>
                      <a:r>
                        <a:rPr lang="en-US" sz="1200" b="0" i="0" u="none" strike="noStrike">
                          <a:effectLst/>
                          <a:latin typeface="Arial" panose="020B0604020202020204" pitchFamily="34" charset="0"/>
                        </a:rPr>
                        <a:t>234</a:t>
                      </a:r>
                    </a:p>
                  </a:txBody>
                  <a:tcPr marL="61672" marR="61672" marT="30836" marB="30836" anchor="ctr">
                    <a:lnL>
                      <a:noFill/>
                    </a:lnL>
                    <a:lnR>
                      <a:noFill/>
                    </a:lnR>
                    <a:lnT>
                      <a:noFill/>
                    </a:lnT>
                    <a:lnB>
                      <a:noFill/>
                    </a:lnB>
                    <a:solidFill>
                      <a:srgbClr val="F5F5F5"/>
                    </a:solidFill>
                  </a:tcPr>
                </a:tc>
                <a:tc>
                  <a:txBody>
                    <a:bodyPr/>
                    <a:lstStyle/>
                    <a:p>
                      <a:pPr algn="r" fontAlgn="ctr">
                        <a:spcBef>
                          <a:spcPts val="0"/>
                        </a:spcBef>
                        <a:spcAft>
                          <a:spcPts val="0"/>
                        </a:spcAft>
                      </a:pPr>
                      <a:r>
                        <a:rPr lang="en-US" sz="1200" b="0" i="0" u="none" strike="noStrike">
                          <a:effectLst/>
                          <a:latin typeface="Arial" panose="020B0604020202020204" pitchFamily="34" charset="0"/>
                        </a:rPr>
                        <a:t>233</a:t>
                      </a:r>
                    </a:p>
                  </a:txBody>
                  <a:tcPr marL="61672" marR="61672" marT="30836" marB="30836" anchor="ctr">
                    <a:lnL>
                      <a:noFill/>
                    </a:lnL>
                    <a:lnR>
                      <a:noFill/>
                    </a:lnR>
                    <a:lnT>
                      <a:noFill/>
                    </a:lnT>
                    <a:lnB>
                      <a:noFill/>
                    </a:lnB>
                    <a:solidFill>
                      <a:srgbClr val="F5F5F5"/>
                    </a:solidFill>
                  </a:tcPr>
                </a:tc>
                <a:extLst>
                  <a:ext uri="{0D108BD9-81ED-4DB2-BD59-A6C34878D82A}">
                    <a16:rowId xmlns:a16="http://schemas.microsoft.com/office/drawing/2014/main" val="2652279201"/>
                  </a:ext>
                </a:extLst>
              </a:tr>
              <a:tr h="271357">
                <a:tc>
                  <a:txBody>
                    <a:bodyPr/>
                    <a:lstStyle/>
                    <a:p>
                      <a:pPr algn="r" fontAlgn="ctr">
                        <a:spcBef>
                          <a:spcPts val="0"/>
                        </a:spcBef>
                        <a:spcAft>
                          <a:spcPts val="0"/>
                        </a:spcAft>
                      </a:pPr>
                      <a:r>
                        <a:rPr lang="en-US" sz="1200" b="0" i="0" u="none" strike="noStrike">
                          <a:effectLst/>
                          <a:latin typeface="Arial" panose="020B0604020202020204" pitchFamily="34" charset="0"/>
                        </a:rPr>
                        <a:t>W</a:t>
                      </a:r>
                    </a:p>
                  </a:txBody>
                  <a:tcPr marL="61672" marR="61672" marT="30836" marB="30836" anchor="ctr">
                    <a:lnL>
                      <a:noFill/>
                    </a:lnL>
                    <a:lnR>
                      <a:noFill/>
                    </a:lnR>
                    <a:lnT>
                      <a:noFill/>
                    </a:lnT>
                    <a:lnB>
                      <a:noFill/>
                    </a:lnB>
                  </a:tcPr>
                </a:tc>
                <a:tc>
                  <a:txBody>
                    <a:bodyPr/>
                    <a:lstStyle/>
                    <a:p>
                      <a:pPr algn="r" fontAlgn="ctr">
                        <a:spcBef>
                          <a:spcPts val="0"/>
                        </a:spcBef>
                        <a:spcAft>
                          <a:spcPts val="0"/>
                        </a:spcAft>
                      </a:pPr>
                      <a:r>
                        <a:rPr lang="en-US" sz="1200" b="0" i="0" u="none" strike="noStrike">
                          <a:effectLst/>
                          <a:latin typeface="Arial" panose="020B0604020202020204" pitchFamily="34" charset="0"/>
                        </a:rPr>
                        <a:t>173</a:t>
                      </a:r>
                    </a:p>
                  </a:txBody>
                  <a:tcPr marL="61672" marR="61672" marT="30836" marB="30836" anchor="ctr">
                    <a:lnL>
                      <a:noFill/>
                    </a:lnL>
                    <a:lnR>
                      <a:noFill/>
                    </a:lnR>
                    <a:lnT>
                      <a:noFill/>
                    </a:lnT>
                    <a:lnB>
                      <a:noFill/>
                    </a:lnB>
                  </a:tcPr>
                </a:tc>
                <a:tc>
                  <a:txBody>
                    <a:bodyPr/>
                    <a:lstStyle/>
                    <a:p>
                      <a:pPr algn="r" fontAlgn="ctr">
                        <a:spcBef>
                          <a:spcPts val="0"/>
                        </a:spcBef>
                        <a:spcAft>
                          <a:spcPts val="0"/>
                        </a:spcAft>
                      </a:pPr>
                      <a:r>
                        <a:rPr lang="en-US" sz="1200" b="0" i="0" u="none" strike="noStrike">
                          <a:effectLst/>
                          <a:latin typeface="Arial" panose="020B0604020202020204" pitchFamily="34" charset="0"/>
                        </a:rPr>
                        <a:t>163</a:t>
                      </a:r>
                    </a:p>
                  </a:txBody>
                  <a:tcPr marL="61672" marR="61672" marT="30836" marB="30836" anchor="ctr">
                    <a:lnL>
                      <a:noFill/>
                    </a:lnL>
                    <a:lnR>
                      <a:noFill/>
                    </a:lnR>
                    <a:lnT>
                      <a:noFill/>
                    </a:lnT>
                    <a:lnB>
                      <a:noFill/>
                    </a:lnB>
                  </a:tcPr>
                </a:tc>
                <a:tc>
                  <a:txBody>
                    <a:bodyPr/>
                    <a:lstStyle/>
                    <a:p>
                      <a:pPr algn="r" fontAlgn="ctr">
                        <a:spcBef>
                          <a:spcPts val="0"/>
                        </a:spcBef>
                        <a:spcAft>
                          <a:spcPts val="0"/>
                        </a:spcAft>
                      </a:pPr>
                      <a:r>
                        <a:rPr lang="en-US" sz="1200" b="0" i="0" u="none" strike="noStrike">
                          <a:effectLst/>
                          <a:latin typeface="Arial" panose="020B0604020202020204" pitchFamily="34" charset="0"/>
                        </a:rPr>
                        <a:t>182</a:t>
                      </a:r>
                    </a:p>
                  </a:txBody>
                  <a:tcPr marL="61672" marR="61672" marT="30836" marB="30836" anchor="ctr">
                    <a:lnL>
                      <a:noFill/>
                    </a:lnL>
                    <a:lnR>
                      <a:noFill/>
                    </a:lnR>
                    <a:lnT>
                      <a:noFill/>
                    </a:lnT>
                    <a:lnB>
                      <a:noFill/>
                    </a:lnB>
                  </a:tcPr>
                </a:tc>
                <a:tc>
                  <a:txBody>
                    <a:bodyPr/>
                    <a:lstStyle/>
                    <a:p>
                      <a:pPr algn="r" fontAlgn="ctr">
                        <a:spcBef>
                          <a:spcPts val="0"/>
                        </a:spcBef>
                        <a:spcAft>
                          <a:spcPts val="0"/>
                        </a:spcAft>
                      </a:pPr>
                      <a:r>
                        <a:rPr lang="en-US" sz="1200" b="0" i="0" u="none" strike="noStrike">
                          <a:effectLst/>
                          <a:latin typeface="Arial" panose="020B0604020202020204" pitchFamily="34" charset="0"/>
                        </a:rPr>
                        <a:t>158</a:t>
                      </a:r>
                    </a:p>
                  </a:txBody>
                  <a:tcPr marL="61672" marR="61672" marT="30836" marB="30836" anchor="ctr">
                    <a:lnL>
                      <a:noFill/>
                    </a:lnL>
                    <a:lnR>
                      <a:noFill/>
                    </a:lnR>
                    <a:lnT>
                      <a:noFill/>
                    </a:lnT>
                    <a:lnB>
                      <a:noFill/>
                    </a:lnB>
                  </a:tcPr>
                </a:tc>
                <a:tc>
                  <a:txBody>
                    <a:bodyPr/>
                    <a:lstStyle/>
                    <a:p>
                      <a:pPr algn="r" fontAlgn="ctr">
                        <a:spcBef>
                          <a:spcPts val="0"/>
                        </a:spcBef>
                        <a:spcAft>
                          <a:spcPts val="0"/>
                        </a:spcAft>
                      </a:pPr>
                      <a:r>
                        <a:rPr lang="en-US" sz="1200" b="0" i="0" u="none" strike="noStrike">
                          <a:effectLst/>
                          <a:latin typeface="Arial" panose="020B0604020202020204" pitchFamily="34" charset="0"/>
                        </a:rPr>
                        <a:t>175</a:t>
                      </a:r>
                    </a:p>
                  </a:txBody>
                  <a:tcPr marL="61672" marR="61672" marT="30836" marB="30836" anchor="ctr">
                    <a:lnL>
                      <a:noFill/>
                    </a:lnL>
                    <a:lnR>
                      <a:noFill/>
                    </a:lnR>
                    <a:lnT>
                      <a:noFill/>
                    </a:lnT>
                    <a:lnB>
                      <a:noFill/>
                    </a:lnB>
                  </a:tcPr>
                </a:tc>
                <a:tc>
                  <a:txBody>
                    <a:bodyPr/>
                    <a:lstStyle/>
                    <a:p>
                      <a:pPr algn="r" fontAlgn="ctr">
                        <a:spcBef>
                          <a:spcPts val="0"/>
                        </a:spcBef>
                        <a:spcAft>
                          <a:spcPts val="0"/>
                        </a:spcAft>
                      </a:pPr>
                      <a:r>
                        <a:rPr lang="en-US" sz="1200" b="0" i="0" u="none" strike="noStrike" dirty="0">
                          <a:effectLst/>
                          <a:latin typeface="Arial" panose="020B0604020202020204" pitchFamily="34" charset="0"/>
                        </a:rPr>
                        <a:t>200</a:t>
                      </a:r>
                    </a:p>
                  </a:txBody>
                  <a:tcPr marL="61672" marR="61672" marT="30836" marB="30836" anchor="ctr">
                    <a:lnL>
                      <a:noFill/>
                    </a:lnL>
                    <a:lnR>
                      <a:noFill/>
                    </a:lnR>
                    <a:lnT>
                      <a:noFill/>
                    </a:lnT>
                    <a:lnB>
                      <a:noFill/>
                    </a:lnB>
                  </a:tcPr>
                </a:tc>
                <a:extLst>
                  <a:ext uri="{0D108BD9-81ED-4DB2-BD59-A6C34878D82A}">
                    <a16:rowId xmlns:a16="http://schemas.microsoft.com/office/drawing/2014/main" val="4036526187"/>
                  </a:ext>
                </a:extLst>
              </a:tr>
            </a:tbl>
          </a:graphicData>
        </a:graphic>
      </p:graphicFrame>
      <p:pic>
        <p:nvPicPr>
          <p:cNvPr id="5" name="Picture 4">
            <a:extLst>
              <a:ext uri="{FF2B5EF4-FFF2-40B4-BE49-F238E27FC236}">
                <a16:creationId xmlns:a16="http://schemas.microsoft.com/office/drawing/2014/main" id="{73EB0FB4-B8E9-314D-98DC-1104929B3169}"/>
              </a:ext>
            </a:extLst>
          </p:cNvPr>
          <p:cNvPicPr>
            <a:picLocks noChangeAspect="1"/>
          </p:cNvPicPr>
          <p:nvPr/>
        </p:nvPicPr>
        <p:blipFill>
          <a:blip r:embed="rId2"/>
          <a:stretch>
            <a:fillRect/>
          </a:stretch>
        </p:blipFill>
        <p:spPr>
          <a:xfrm>
            <a:off x="878946" y="2710319"/>
            <a:ext cx="4899606" cy="3718593"/>
          </a:xfrm>
          <a:prstGeom prst="rect">
            <a:avLst/>
          </a:prstGeom>
        </p:spPr>
      </p:pic>
    </p:spTree>
    <p:extLst>
      <p:ext uri="{BB962C8B-B14F-4D97-AF65-F5344CB8AC3E}">
        <p14:creationId xmlns:p14="http://schemas.microsoft.com/office/powerpoint/2010/main" val="24310153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73CFBC7-A928-AD48-9CA0-29D8B24B1B0D}"/>
              </a:ext>
            </a:extLst>
          </p:cNvPr>
          <p:cNvPicPr>
            <a:picLocks noChangeAspect="1"/>
          </p:cNvPicPr>
          <p:nvPr/>
        </p:nvPicPr>
        <p:blipFill>
          <a:blip r:embed="rId2"/>
          <a:stretch>
            <a:fillRect/>
          </a:stretch>
        </p:blipFill>
        <p:spPr>
          <a:xfrm>
            <a:off x="749547" y="999068"/>
            <a:ext cx="4440411" cy="2429932"/>
          </a:xfrm>
          <a:prstGeom prst="rect">
            <a:avLst/>
          </a:prstGeom>
        </p:spPr>
      </p:pic>
      <p:pic>
        <p:nvPicPr>
          <p:cNvPr id="14" name="Picture 13">
            <a:extLst>
              <a:ext uri="{FF2B5EF4-FFF2-40B4-BE49-F238E27FC236}">
                <a16:creationId xmlns:a16="http://schemas.microsoft.com/office/drawing/2014/main" id="{675F59CE-BE11-574E-BFE9-5C790DEDF111}"/>
              </a:ext>
            </a:extLst>
          </p:cNvPr>
          <p:cNvPicPr>
            <a:picLocks noChangeAspect="1"/>
          </p:cNvPicPr>
          <p:nvPr/>
        </p:nvPicPr>
        <p:blipFill>
          <a:blip r:embed="rId3"/>
          <a:stretch>
            <a:fillRect/>
          </a:stretch>
        </p:blipFill>
        <p:spPr>
          <a:xfrm>
            <a:off x="6012873" y="999067"/>
            <a:ext cx="4440413" cy="2429933"/>
          </a:xfrm>
          <a:prstGeom prst="rect">
            <a:avLst/>
          </a:prstGeom>
        </p:spPr>
      </p:pic>
      <p:pic>
        <p:nvPicPr>
          <p:cNvPr id="15" name="Picture 14">
            <a:extLst>
              <a:ext uri="{FF2B5EF4-FFF2-40B4-BE49-F238E27FC236}">
                <a16:creationId xmlns:a16="http://schemas.microsoft.com/office/drawing/2014/main" id="{43B63C66-63AF-4D4F-AAA2-8F48C3790636}"/>
              </a:ext>
            </a:extLst>
          </p:cNvPr>
          <p:cNvPicPr>
            <a:picLocks noChangeAspect="1"/>
          </p:cNvPicPr>
          <p:nvPr/>
        </p:nvPicPr>
        <p:blipFill>
          <a:blip r:embed="rId4"/>
          <a:stretch>
            <a:fillRect/>
          </a:stretch>
        </p:blipFill>
        <p:spPr>
          <a:xfrm>
            <a:off x="3540688" y="3798332"/>
            <a:ext cx="4440411" cy="2429932"/>
          </a:xfrm>
          <a:prstGeom prst="rect">
            <a:avLst/>
          </a:prstGeom>
        </p:spPr>
      </p:pic>
      <p:sp>
        <p:nvSpPr>
          <p:cNvPr id="24" name="Rectangle 23">
            <a:extLst>
              <a:ext uri="{FF2B5EF4-FFF2-40B4-BE49-F238E27FC236}">
                <a16:creationId xmlns:a16="http://schemas.microsoft.com/office/drawing/2014/main" id="{B2C2C06C-7629-8C47-AFFD-622CD1775A18}"/>
              </a:ext>
            </a:extLst>
          </p:cNvPr>
          <p:cNvSpPr/>
          <p:nvPr/>
        </p:nvSpPr>
        <p:spPr>
          <a:xfrm>
            <a:off x="3989273" y="445069"/>
            <a:ext cx="4213453" cy="369332"/>
          </a:xfrm>
          <a:prstGeom prst="rect">
            <a:avLst/>
          </a:prstGeom>
        </p:spPr>
        <p:txBody>
          <a:bodyPr wrap="square">
            <a:spAutoFit/>
          </a:bodyPr>
          <a:lstStyle/>
          <a:p>
            <a:pPr>
              <a:lnSpc>
                <a:spcPct val="90000"/>
              </a:lnSpc>
              <a:spcBef>
                <a:spcPct val="0"/>
              </a:spcBef>
            </a:pPr>
            <a:r>
              <a:rPr lang="en-US" sz="2000" b="1" spc="-70" dirty="0">
                <a:solidFill>
                  <a:schemeClr val="tx1">
                    <a:lumMod val="85000"/>
                    <a:lumOff val="15000"/>
                  </a:schemeClr>
                </a:solidFill>
                <a:latin typeface="+mj-lt"/>
              </a:rPr>
              <a:t>Summary of findings (</a:t>
            </a:r>
            <a:r>
              <a:rPr lang="en-US" sz="2000" b="1" spc="-70" dirty="0" err="1">
                <a:solidFill>
                  <a:schemeClr val="tx1">
                    <a:lumMod val="85000"/>
                    <a:lumOff val="15000"/>
                  </a:schemeClr>
                </a:solidFill>
                <a:latin typeface="+mj-lt"/>
              </a:rPr>
              <a:t>cont</a:t>
            </a:r>
            <a:r>
              <a:rPr lang="en-US" sz="2000" b="1" spc="-70" dirty="0">
                <a:solidFill>
                  <a:schemeClr val="tx1">
                    <a:lumMod val="85000"/>
                    <a:lumOff val="15000"/>
                  </a:schemeClr>
                </a:solidFill>
                <a:latin typeface="+mj-lt"/>
              </a:rPr>
              <a:t>)</a:t>
            </a:r>
          </a:p>
        </p:txBody>
      </p:sp>
    </p:spTree>
    <p:extLst>
      <p:ext uri="{BB962C8B-B14F-4D97-AF65-F5344CB8AC3E}">
        <p14:creationId xmlns:p14="http://schemas.microsoft.com/office/powerpoint/2010/main" val="33496145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C555518D-0E74-5148-96D7-BCCC06B2B8BD}"/>
              </a:ext>
            </a:extLst>
          </p:cNvPr>
          <p:cNvPicPr>
            <a:picLocks noGrp="1" noChangeAspect="1"/>
          </p:cNvPicPr>
          <p:nvPr>
            <p:ph idx="1"/>
          </p:nvPr>
        </p:nvPicPr>
        <p:blipFill>
          <a:blip r:embed="rId2"/>
          <a:stretch>
            <a:fillRect/>
          </a:stretch>
        </p:blipFill>
        <p:spPr>
          <a:xfrm>
            <a:off x="2393992" y="524519"/>
            <a:ext cx="6421663" cy="5618956"/>
          </a:xfrm>
          <a:prstGeom prst="rect">
            <a:avLst/>
          </a:prstGeom>
        </p:spPr>
      </p:pic>
    </p:spTree>
    <p:extLst>
      <p:ext uri="{BB962C8B-B14F-4D97-AF65-F5344CB8AC3E}">
        <p14:creationId xmlns:p14="http://schemas.microsoft.com/office/powerpoint/2010/main" val="2192779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B6EE7E08-B389-43E5-B019-1B0A8ACBBD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1"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1F1581F2-01A2-444D-B865-A039B4795DBE}"/>
              </a:ext>
            </a:extLst>
          </p:cNvPr>
          <p:cNvPicPr>
            <a:picLocks noChangeAspect="1"/>
          </p:cNvPicPr>
          <p:nvPr/>
        </p:nvPicPr>
        <p:blipFill>
          <a:blip r:embed="rId2"/>
          <a:stretch>
            <a:fillRect/>
          </a:stretch>
        </p:blipFill>
        <p:spPr>
          <a:xfrm>
            <a:off x="953941" y="529077"/>
            <a:ext cx="4377243" cy="2899923"/>
          </a:xfrm>
          <a:prstGeom prst="rect">
            <a:avLst/>
          </a:prstGeom>
        </p:spPr>
      </p:pic>
      <p:sp>
        <p:nvSpPr>
          <p:cNvPr id="13" name="Rectangle 12">
            <a:extLst>
              <a:ext uri="{FF2B5EF4-FFF2-40B4-BE49-F238E27FC236}">
                <a16:creationId xmlns:a16="http://schemas.microsoft.com/office/drawing/2014/main" id="{E60D94A5-8A09-4BAB-8F7C-69BC34C54D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21267" y="255102"/>
            <a:ext cx="5342133" cy="6361598"/>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7A1AE32B-3A6E-4C5E-8FEB-73861B9A26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69100" y="393365"/>
            <a:ext cx="5018211" cy="6035547"/>
          </a:xfrm>
          <a:prstGeom prst="rect">
            <a:avLst/>
          </a:prstGeom>
          <a:noFill/>
          <a:ln w="63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91F7C3-15C7-A640-AE17-3A24AEFF4E67}"/>
              </a:ext>
            </a:extLst>
          </p:cNvPr>
          <p:cNvSpPr>
            <a:spLocks noGrp="1"/>
          </p:cNvSpPr>
          <p:nvPr>
            <p:ph type="title"/>
          </p:nvPr>
        </p:nvSpPr>
        <p:spPr>
          <a:xfrm>
            <a:off x="7064082" y="642594"/>
            <a:ext cx="4472921" cy="1643928"/>
          </a:xfrm>
        </p:spPr>
        <p:txBody>
          <a:bodyPr>
            <a:normAutofit/>
          </a:bodyPr>
          <a:lstStyle/>
          <a:p>
            <a:r>
              <a:rPr lang="en-US" sz="2800" dirty="0"/>
              <a:t>Rush Hour</a:t>
            </a:r>
            <a:br>
              <a:rPr lang="en-US" sz="2800" dirty="0"/>
            </a:br>
            <a:br>
              <a:rPr lang="en-US" sz="2800" dirty="0"/>
            </a:br>
            <a:r>
              <a:rPr lang="en-US" sz="2800" dirty="0"/>
              <a:t>Summary of findings</a:t>
            </a:r>
          </a:p>
        </p:txBody>
      </p:sp>
      <p:sp>
        <p:nvSpPr>
          <p:cNvPr id="3" name="Content Placeholder 2">
            <a:extLst>
              <a:ext uri="{FF2B5EF4-FFF2-40B4-BE49-F238E27FC236}">
                <a16:creationId xmlns:a16="http://schemas.microsoft.com/office/drawing/2014/main" id="{2D76C14B-3122-154C-8FFD-5578D04E7EF1}"/>
              </a:ext>
            </a:extLst>
          </p:cNvPr>
          <p:cNvSpPr>
            <a:spLocks noGrp="1"/>
          </p:cNvSpPr>
          <p:nvPr>
            <p:ph idx="1"/>
          </p:nvPr>
        </p:nvSpPr>
        <p:spPr>
          <a:xfrm>
            <a:off x="7064082" y="2385390"/>
            <a:ext cx="4472922" cy="3649649"/>
          </a:xfrm>
        </p:spPr>
        <p:txBody>
          <a:bodyPr>
            <a:normAutofit/>
          </a:bodyPr>
          <a:lstStyle/>
          <a:p>
            <a:r>
              <a:rPr lang="en-US" dirty="0"/>
              <a:t>Rush Hour:</a:t>
            </a:r>
          </a:p>
          <a:p>
            <a:pPr lvl="1"/>
            <a:r>
              <a:rPr lang="en-US" dirty="0"/>
              <a:t>Null hypothesis is there is no difference in accident count between rush vs non rush of work hours or rest of the hours of day.</a:t>
            </a:r>
          </a:p>
          <a:p>
            <a:pPr lvl="1"/>
            <a:r>
              <a:rPr lang="en-US" dirty="0"/>
              <a:t>Our hypothesis is that accident counts are greater during morning + evening rush hour compared to rest of work hours</a:t>
            </a:r>
          </a:p>
          <a:p>
            <a:pPr marL="274320" lvl="1" indent="0">
              <a:buNone/>
            </a:pPr>
            <a:endParaRPr lang="en-US" dirty="0"/>
          </a:p>
          <a:p>
            <a:pPr marL="274320" lvl="1" indent="0">
              <a:buNone/>
            </a:pPr>
            <a:r>
              <a:rPr lang="en-US" dirty="0"/>
              <a:t>Observations:</a:t>
            </a:r>
          </a:p>
          <a:p>
            <a:pPr lvl="1">
              <a:buFontTx/>
              <a:buChar char="-"/>
            </a:pPr>
            <a:r>
              <a:rPr lang="en-US" dirty="0"/>
              <a:t>Number of accident is higher for the rush hour ( 7am – 10m) + (4pm – 7pm) compared to non rush work hours (10am – 4 pm) or rest of the day ( 7 pm – 7 am)</a:t>
            </a:r>
          </a:p>
          <a:p>
            <a:pPr lvl="1">
              <a:buFontTx/>
              <a:buChar char="-"/>
            </a:pPr>
            <a:r>
              <a:rPr lang="en-US" dirty="0"/>
              <a:t>An Independent (Two Sample) T-Test analysis was done for the total rush hour vs non rush hour for the work hours (</a:t>
            </a:r>
            <a:r>
              <a:rPr lang="en-US" dirty="0" err="1"/>
              <a:t>pvalue</a:t>
            </a:r>
            <a:r>
              <a:rPr lang="en-US" dirty="0"/>
              <a:t>=3.828605755116189e-173)</a:t>
            </a:r>
          </a:p>
          <a:p>
            <a:pPr lvl="1">
              <a:buFontTx/>
              <a:buChar char="-"/>
            </a:pPr>
            <a:endParaRPr lang="en-US" dirty="0"/>
          </a:p>
          <a:p>
            <a:pPr marL="274320" lvl="1" indent="0">
              <a:buNone/>
            </a:pPr>
            <a:endParaRPr lang="en-US" dirty="0"/>
          </a:p>
          <a:p>
            <a:pPr marL="274320" lvl="1" indent="0">
              <a:buNone/>
            </a:pPr>
            <a:endParaRPr lang="en-US" dirty="0"/>
          </a:p>
          <a:p>
            <a:pPr marL="274320" lvl="1" indent="0">
              <a:buNone/>
            </a:pPr>
            <a:endParaRPr lang="en-US" dirty="0"/>
          </a:p>
          <a:p>
            <a:pPr lvl="1"/>
            <a:endParaRPr lang="en-US" dirty="0"/>
          </a:p>
          <a:p>
            <a:pPr lvl="1"/>
            <a:endParaRPr lang="en-US" dirty="0"/>
          </a:p>
          <a:p>
            <a:pPr lvl="1"/>
            <a:endParaRPr lang="en-US" dirty="0"/>
          </a:p>
          <a:p>
            <a:pPr lvl="1"/>
            <a:endParaRPr lang="en-US" dirty="0"/>
          </a:p>
        </p:txBody>
      </p:sp>
      <p:pic>
        <p:nvPicPr>
          <p:cNvPr id="7" name="Picture 6">
            <a:extLst>
              <a:ext uri="{FF2B5EF4-FFF2-40B4-BE49-F238E27FC236}">
                <a16:creationId xmlns:a16="http://schemas.microsoft.com/office/drawing/2014/main" id="{5CA7AC68-FA81-9841-A078-9E7A32554D57}"/>
              </a:ext>
            </a:extLst>
          </p:cNvPr>
          <p:cNvPicPr>
            <a:picLocks noChangeAspect="1"/>
          </p:cNvPicPr>
          <p:nvPr/>
        </p:nvPicPr>
        <p:blipFill>
          <a:blip r:embed="rId3"/>
          <a:stretch>
            <a:fillRect/>
          </a:stretch>
        </p:blipFill>
        <p:spPr>
          <a:xfrm>
            <a:off x="1037199" y="3805065"/>
            <a:ext cx="4210726" cy="2811635"/>
          </a:xfrm>
          <a:prstGeom prst="rect">
            <a:avLst/>
          </a:prstGeom>
        </p:spPr>
      </p:pic>
    </p:spTree>
    <p:extLst>
      <p:ext uri="{BB962C8B-B14F-4D97-AF65-F5344CB8AC3E}">
        <p14:creationId xmlns:p14="http://schemas.microsoft.com/office/powerpoint/2010/main" val="9100324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17CE58-2B99-8141-AF43-9FE6E03BA380}"/>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ED3CC784-81D0-D849-A4E1-A96CF8C5528F}"/>
              </a:ext>
            </a:extLst>
          </p:cNvPr>
          <p:cNvSpPr>
            <a:spLocks noGrp="1"/>
          </p:cNvSpPr>
          <p:nvPr>
            <p:ph idx="1"/>
          </p:nvPr>
        </p:nvSpPr>
        <p:spPr/>
        <p:txBody>
          <a:bodyPr>
            <a:normAutofit/>
          </a:bodyPr>
          <a:lstStyle/>
          <a:p>
            <a:pPr>
              <a:buFont typeface="Arial" panose="020B0604020202020204" pitchFamily="34" charset="0"/>
              <a:buChar char="•"/>
            </a:pPr>
            <a:r>
              <a:rPr lang="en-US" sz="1800" dirty="0"/>
              <a:t>Didn’t see an increase in number of accidents for westbound 30 mins or 1 hour prior to sunset compared to other direction</a:t>
            </a:r>
          </a:p>
          <a:p>
            <a:pPr>
              <a:buFont typeface="Arial" panose="020B0604020202020204" pitchFamily="34" charset="0"/>
              <a:buChar char="•"/>
            </a:pPr>
            <a:r>
              <a:rPr lang="en-US" sz="1800" dirty="0"/>
              <a:t>There is an increase of accidents during rush hour compared to rest of the work hours</a:t>
            </a:r>
          </a:p>
          <a:p>
            <a:pPr>
              <a:buFont typeface="Arial" panose="020B0604020202020204" pitchFamily="34" charset="0"/>
              <a:buChar char="•"/>
            </a:pPr>
            <a:r>
              <a:rPr lang="en-US" sz="1800" dirty="0"/>
              <a:t>There are more accidents during each of the weekdays compared to weekends</a:t>
            </a:r>
          </a:p>
        </p:txBody>
      </p:sp>
    </p:spTree>
    <p:extLst>
      <p:ext uri="{BB962C8B-B14F-4D97-AF65-F5344CB8AC3E}">
        <p14:creationId xmlns:p14="http://schemas.microsoft.com/office/powerpoint/2010/main" val="7398285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7D2B49-B9E1-A94F-B824-A4F6C9C6D405}"/>
              </a:ext>
            </a:extLst>
          </p:cNvPr>
          <p:cNvSpPr>
            <a:spLocks noGrp="1"/>
          </p:cNvSpPr>
          <p:nvPr>
            <p:ph type="title"/>
          </p:nvPr>
        </p:nvSpPr>
        <p:spPr/>
        <p:txBody>
          <a:bodyPr>
            <a:normAutofit/>
          </a:bodyPr>
          <a:lstStyle/>
          <a:p>
            <a:r>
              <a:rPr lang="en-US" sz="3600" dirty="0"/>
              <a:t>Things we would have liked to try if time permitted :</a:t>
            </a:r>
          </a:p>
        </p:txBody>
      </p:sp>
      <p:sp>
        <p:nvSpPr>
          <p:cNvPr id="3" name="Content Placeholder 2">
            <a:extLst>
              <a:ext uri="{FF2B5EF4-FFF2-40B4-BE49-F238E27FC236}">
                <a16:creationId xmlns:a16="http://schemas.microsoft.com/office/drawing/2014/main" id="{782DE787-D961-304C-ADD6-7229AE086BF9}"/>
              </a:ext>
            </a:extLst>
          </p:cNvPr>
          <p:cNvSpPr>
            <a:spLocks noGrp="1"/>
          </p:cNvSpPr>
          <p:nvPr>
            <p:ph idx="1"/>
          </p:nvPr>
        </p:nvSpPr>
        <p:spPr/>
        <p:txBody>
          <a:bodyPr>
            <a:normAutofit/>
          </a:bodyPr>
          <a:lstStyle/>
          <a:p>
            <a:pPr>
              <a:buFont typeface="Arial" panose="020B0604020202020204" pitchFamily="34" charset="0"/>
              <a:buChar char="•"/>
            </a:pPr>
            <a:r>
              <a:rPr lang="en-US" sz="1800" dirty="0"/>
              <a:t>Check for multiple accident data for accidents in U.S from various other sources, and try the same analysis</a:t>
            </a:r>
          </a:p>
          <a:p>
            <a:pPr>
              <a:buFont typeface="Arial" panose="020B0604020202020204" pitchFamily="34" charset="0"/>
              <a:buChar char="•"/>
            </a:pPr>
            <a:r>
              <a:rPr lang="en-US" sz="1800" dirty="0"/>
              <a:t>Find a python module that can calculate the exact direction/angle of the sunset so we can further narrow down the direction for </a:t>
            </a:r>
            <a:r>
              <a:rPr lang="en-US" sz="1800"/>
              <a:t>westbound accidents for </a:t>
            </a:r>
            <a:r>
              <a:rPr lang="en-US" sz="1800" dirty="0"/>
              <a:t>further accuracy.</a:t>
            </a:r>
          </a:p>
        </p:txBody>
      </p:sp>
    </p:spTree>
    <p:extLst>
      <p:ext uri="{BB962C8B-B14F-4D97-AF65-F5344CB8AC3E}">
        <p14:creationId xmlns:p14="http://schemas.microsoft.com/office/powerpoint/2010/main" val="34260018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1E94681D-2A4C-4A8D-B9B5-31D440D032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EC7E010-C712-408D-9787-0842AFC9F4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16" name="Rectangle 15">
            <a:extLst>
              <a:ext uri="{FF2B5EF4-FFF2-40B4-BE49-F238E27FC236}">
                <a16:creationId xmlns:a16="http://schemas.microsoft.com/office/drawing/2014/main" id="{0503FCEF-A9BA-4991-9220-E36615FB8B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pic>
        <p:nvPicPr>
          <p:cNvPr id="7" name="Picture 6" descr="A close up of a pen&#10;&#10;Description automatically generated">
            <a:extLst>
              <a:ext uri="{FF2B5EF4-FFF2-40B4-BE49-F238E27FC236}">
                <a16:creationId xmlns:a16="http://schemas.microsoft.com/office/drawing/2014/main" id="{8FEB52D0-23ED-894E-98C3-613370C537D1}"/>
              </a:ext>
            </a:extLst>
          </p:cNvPr>
          <p:cNvPicPr>
            <a:picLocks noChangeAspect="1"/>
          </p:cNvPicPr>
          <p:nvPr/>
        </p:nvPicPr>
        <p:blipFill>
          <a:blip r:embed="rId2"/>
          <a:stretch>
            <a:fillRect/>
          </a:stretch>
        </p:blipFill>
        <p:spPr>
          <a:xfrm>
            <a:off x="1922917" y="643467"/>
            <a:ext cx="8346166" cy="5571066"/>
          </a:xfrm>
          <a:prstGeom prst="rect">
            <a:avLst/>
          </a:prstGeom>
        </p:spPr>
      </p:pic>
    </p:spTree>
    <p:extLst>
      <p:ext uri="{BB962C8B-B14F-4D97-AF65-F5344CB8AC3E}">
        <p14:creationId xmlns:p14="http://schemas.microsoft.com/office/powerpoint/2010/main" val="10149110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30A2B1-9E35-EF45-B515-647911F3232A}"/>
              </a:ext>
            </a:extLst>
          </p:cNvPr>
          <p:cNvSpPr>
            <a:spLocks noGrp="1"/>
          </p:cNvSpPr>
          <p:nvPr>
            <p:ph type="title"/>
          </p:nvPr>
        </p:nvSpPr>
        <p:spPr/>
        <p:txBody>
          <a:bodyPr/>
          <a:lstStyle/>
          <a:p>
            <a:r>
              <a:rPr lang="en-US" dirty="0"/>
              <a:t>Description of the dataset</a:t>
            </a:r>
          </a:p>
        </p:txBody>
      </p:sp>
      <p:sp>
        <p:nvSpPr>
          <p:cNvPr id="3" name="Content Placeholder 2">
            <a:extLst>
              <a:ext uri="{FF2B5EF4-FFF2-40B4-BE49-F238E27FC236}">
                <a16:creationId xmlns:a16="http://schemas.microsoft.com/office/drawing/2014/main" id="{94EDB890-7A1F-F749-88F5-1830073E8538}"/>
              </a:ext>
            </a:extLst>
          </p:cNvPr>
          <p:cNvSpPr>
            <a:spLocks noGrp="1"/>
          </p:cNvSpPr>
          <p:nvPr>
            <p:ph idx="1"/>
          </p:nvPr>
        </p:nvSpPr>
        <p:spPr/>
        <p:txBody>
          <a:bodyPr>
            <a:normAutofit fontScale="92500" lnSpcReduction="10000"/>
          </a:bodyPr>
          <a:lstStyle/>
          <a:p>
            <a:r>
              <a:rPr lang="en-US" sz="1900" dirty="0"/>
              <a:t>We are exploring a dataset of U.S. traffic accidents collected from February 2016 to March 2019. There are 2.25 million accident records in the dataset, covering 49 states in the US.</a:t>
            </a:r>
          </a:p>
          <a:p>
            <a:pPr marL="0" indent="0">
              <a:buNone/>
            </a:pPr>
            <a:endParaRPr lang="en-US" sz="1900" dirty="0"/>
          </a:p>
          <a:p>
            <a:pPr marL="0" indent="0">
              <a:buFont typeface="Garamond" pitchFamily="18" charset="0"/>
              <a:buNone/>
            </a:pPr>
            <a:r>
              <a:rPr lang="en-US" sz="1900" dirty="0"/>
              <a:t>The Dataset includes:</a:t>
            </a:r>
          </a:p>
          <a:p>
            <a:pPr lvl="1">
              <a:lnSpc>
                <a:spcPct val="110000"/>
              </a:lnSpc>
              <a:spcBef>
                <a:spcPts val="900"/>
              </a:spcBef>
            </a:pPr>
            <a:r>
              <a:rPr lang="en-US" sz="1900" dirty="0"/>
              <a:t>Latitude and Longitude</a:t>
            </a:r>
          </a:p>
          <a:p>
            <a:pPr lvl="1">
              <a:lnSpc>
                <a:spcPct val="110000"/>
              </a:lnSpc>
              <a:spcBef>
                <a:spcPts val="900"/>
              </a:spcBef>
            </a:pPr>
            <a:r>
              <a:rPr lang="en-US" sz="1900" dirty="0"/>
              <a:t>Accident Date and Time</a:t>
            </a:r>
          </a:p>
          <a:p>
            <a:pPr lvl="1">
              <a:lnSpc>
                <a:spcPct val="110000"/>
              </a:lnSpc>
              <a:spcBef>
                <a:spcPts val="900"/>
              </a:spcBef>
            </a:pPr>
            <a:r>
              <a:rPr lang="en-US" sz="1900" dirty="0"/>
              <a:t>Weather Conditions </a:t>
            </a:r>
          </a:p>
          <a:p>
            <a:pPr lvl="1">
              <a:lnSpc>
                <a:spcPct val="110000"/>
              </a:lnSpc>
              <a:spcBef>
                <a:spcPts val="900"/>
              </a:spcBef>
            </a:pPr>
            <a:r>
              <a:rPr lang="en-US" sz="1900" dirty="0"/>
              <a:t>State and time zone</a:t>
            </a:r>
          </a:p>
          <a:p>
            <a:pPr lvl="1">
              <a:lnSpc>
                <a:spcPct val="110000"/>
              </a:lnSpc>
              <a:spcBef>
                <a:spcPts val="900"/>
              </a:spcBef>
            </a:pPr>
            <a:r>
              <a:rPr lang="en-US" sz="1900" dirty="0"/>
              <a:t>Road name and description of accident</a:t>
            </a:r>
          </a:p>
          <a:p>
            <a:pPr marL="274320" lvl="1" indent="0">
              <a:lnSpc>
                <a:spcPct val="110000"/>
              </a:lnSpc>
              <a:spcBef>
                <a:spcPts val="900"/>
              </a:spcBef>
              <a:buFont typeface="Garamond" pitchFamily="18" charset="0"/>
              <a:buNone/>
            </a:pPr>
            <a:r>
              <a:rPr lang="en-US" sz="1900" dirty="0"/>
              <a:t>Source: </a:t>
            </a:r>
            <a:r>
              <a:rPr lang="en-US" sz="1900" dirty="0">
                <a:hlinkClick r:id="rId2">
                  <a:extLst>
                    <a:ext uri="{A12FA001-AC4F-418D-AE19-62706E023703}">
                      <ahyp:hlinkClr xmlns:ahyp="http://schemas.microsoft.com/office/drawing/2018/hyperlinkcolor" val="tx"/>
                    </a:ext>
                  </a:extLst>
                </a:hlinkClick>
              </a:rPr>
              <a:t>https://www.kaggle.com/sobhanmoosavi/us-accidents</a:t>
            </a:r>
            <a:endParaRPr lang="en-US" sz="1900" dirty="0"/>
          </a:p>
        </p:txBody>
      </p:sp>
    </p:spTree>
    <p:extLst>
      <p:ext uri="{BB962C8B-B14F-4D97-AF65-F5344CB8AC3E}">
        <p14:creationId xmlns:p14="http://schemas.microsoft.com/office/powerpoint/2010/main" val="41590779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41D975-B220-5845-9286-DD351E392093}"/>
              </a:ext>
            </a:extLst>
          </p:cNvPr>
          <p:cNvSpPr>
            <a:spLocks noGrp="1"/>
          </p:cNvSpPr>
          <p:nvPr>
            <p:ph type="title"/>
          </p:nvPr>
        </p:nvSpPr>
        <p:spPr/>
        <p:txBody>
          <a:bodyPr/>
          <a:lstStyle/>
          <a:p>
            <a:r>
              <a:rPr lang="en-US" dirty="0"/>
              <a:t>Core Hypothesis</a:t>
            </a:r>
          </a:p>
        </p:txBody>
      </p:sp>
      <p:sp>
        <p:nvSpPr>
          <p:cNvPr id="3" name="Content Placeholder 2">
            <a:extLst>
              <a:ext uri="{FF2B5EF4-FFF2-40B4-BE49-F238E27FC236}">
                <a16:creationId xmlns:a16="http://schemas.microsoft.com/office/drawing/2014/main" id="{4AFF803F-16A1-B440-B1DB-7BCC351AAD98}"/>
              </a:ext>
            </a:extLst>
          </p:cNvPr>
          <p:cNvSpPr>
            <a:spLocks noGrp="1"/>
          </p:cNvSpPr>
          <p:nvPr>
            <p:ph idx="1"/>
          </p:nvPr>
        </p:nvSpPr>
        <p:spPr/>
        <p:txBody>
          <a:bodyPr>
            <a:normAutofit/>
          </a:bodyPr>
          <a:lstStyle/>
          <a:p>
            <a:pPr marL="342900" indent="-342900">
              <a:buFont typeface="+mj-lt"/>
              <a:buAutoNum type="arabicPeriod"/>
            </a:pPr>
            <a:r>
              <a:rPr lang="en-US" sz="1800" dirty="0"/>
              <a:t>We wanted to see if the glare from the setting sun has an affect on accident prevalence for westbound traffic immediately preceding sunset (30 minutes prior to sunset)</a:t>
            </a:r>
          </a:p>
          <a:p>
            <a:pPr lvl="1"/>
            <a:r>
              <a:rPr lang="en-US" sz="1600" dirty="0"/>
              <a:t>Our hypothesis is accident prevalence is higher when driving west close to sunset, as the glare would affect your visibility. </a:t>
            </a:r>
          </a:p>
          <a:p>
            <a:pPr marL="342900" indent="-342900">
              <a:buFont typeface="+mj-lt"/>
              <a:buAutoNum type="arabicPeriod"/>
            </a:pPr>
            <a:r>
              <a:rPr lang="en-US" sz="1800" dirty="0"/>
              <a:t>Weather condition has an impact on traffic accident prevalence </a:t>
            </a:r>
          </a:p>
          <a:p>
            <a:pPr marL="342900" indent="-342900">
              <a:buFont typeface="+mj-lt"/>
              <a:buAutoNum type="arabicPeriod"/>
            </a:pPr>
            <a:r>
              <a:rPr lang="en-US" sz="1800" dirty="0"/>
              <a:t>Higher accident count during rush hour (7am-10am &amp; 4pm-7pm) compared to rest of the work hours ( 10 am to 4 pm) or rest of the hours of the day (7 pm – 7am)</a:t>
            </a:r>
          </a:p>
          <a:p>
            <a:pPr marL="0" indent="0">
              <a:buNone/>
            </a:pPr>
            <a:r>
              <a:rPr lang="en-US" sz="1800" dirty="0"/>
              <a:t>4.Higher accident count during weekdays vs. weekends</a:t>
            </a:r>
          </a:p>
          <a:p>
            <a:pPr marL="342900" indent="-342900">
              <a:buFont typeface="+mj-lt"/>
              <a:buAutoNum type="arabicPeriod"/>
            </a:pPr>
            <a:endParaRPr lang="en-US" sz="1800" dirty="0"/>
          </a:p>
          <a:p>
            <a:pPr lvl="1"/>
            <a:endParaRPr lang="en-US" sz="1600" dirty="0"/>
          </a:p>
        </p:txBody>
      </p:sp>
    </p:spTree>
    <p:extLst>
      <p:ext uri="{BB962C8B-B14F-4D97-AF65-F5344CB8AC3E}">
        <p14:creationId xmlns:p14="http://schemas.microsoft.com/office/powerpoint/2010/main" val="37912560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E4F2E3-91F9-5248-AE9A-D47E2E60B5BC}"/>
              </a:ext>
            </a:extLst>
          </p:cNvPr>
          <p:cNvSpPr>
            <a:spLocks noGrp="1"/>
          </p:cNvSpPr>
          <p:nvPr>
            <p:ph type="title"/>
          </p:nvPr>
        </p:nvSpPr>
        <p:spPr>
          <a:xfrm>
            <a:off x="1066800" y="1046355"/>
            <a:ext cx="10058400" cy="1371600"/>
          </a:xfrm>
        </p:spPr>
        <p:txBody>
          <a:bodyPr>
            <a:normAutofit fontScale="90000"/>
          </a:bodyPr>
          <a:lstStyle/>
          <a:p>
            <a:r>
              <a:rPr lang="en-US" dirty="0"/>
              <a:t>Data exploration and cleanup</a:t>
            </a:r>
            <a:br>
              <a:rPr lang="en-US" dirty="0"/>
            </a:br>
            <a:br>
              <a:rPr lang="en-US" dirty="0"/>
            </a:br>
            <a:r>
              <a:rPr lang="en-US" sz="2700" b="0" dirty="0"/>
              <a:t>For the sunset glare analysis: </a:t>
            </a:r>
            <a:br>
              <a:rPr lang="en-US" sz="4400" dirty="0"/>
            </a:br>
            <a:endParaRPr lang="en-US" dirty="0"/>
          </a:p>
        </p:txBody>
      </p:sp>
      <p:graphicFrame>
        <p:nvGraphicFramePr>
          <p:cNvPr id="22" name="Content Placeholder 21">
            <a:extLst>
              <a:ext uri="{FF2B5EF4-FFF2-40B4-BE49-F238E27FC236}">
                <a16:creationId xmlns:a16="http://schemas.microsoft.com/office/drawing/2014/main" id="{B3AC03FB-6F92-2448-8EB6-A14267A98361}"/>
              </a:ext>
            </a:extLst>
          </p:cNvPr>
          <p:cNvGraphicFramePr>
            <a:graphicFrameLocks noGrp="1"/>
          </p:cNvGraphicFramePr>
          <p:nvPr>
            <p:ph idx="1"/>
            <p:extLst>
              <p:ext uri="{D42A27DB-BD31-4B8C-83A1-F6EECF244321}">
                <p14:modId xmlns:p14="http://schemas.microsoft.com/office/powerpoint/2010/main" val="3154427931"/>
              </p:ext>
            </p:extLst>
          </p:nvPr>
        </p:nvGraphicFramePr>
        <p:xfrm>
          <a:off x="458364" y="1496291"/>
          <a:ext cx="11275271" cy="431535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3" name="TextBox 22">
            <a:extLst>
              <a:ext uri="{FF2B5EF4-FFF2-40B4-BE49-F238E27FC236}">
                <a16:creationId xmlns:a16="http://schemas.microsoft.com/office/drawing/2014/main" id="{DF420C4F-D58D-1847-8602-0E37D77102AC}"/>
              </a:ext>
            </a:extLst>
          </p:cNvPr>
          <p:cNvSpPr txBox="1"/>
          <p:nvPr/>
        </p:nvSpPr>
        <p:spPr>
          <a:xfrm>
            <a:off x="1066800" y="5118265"/>
            <a:ext cx="3148940" cy="923330"/>
          </a:xfrm>
          <a:prstGeom prst="rect">
            <a:avLst/>
          </a:prstGeom>
          <a:noFill/>
        </p:spPr>
        <p:txBody>
          <a:bodyPr wrap="square" rtlCol="0">
            <a:spAutoFit/>
          </a:bodyPr>
          <a:lstStyle/>
          <a:p>
            <a:r>
              <a:rPr lang="en-US" b="1" dirty="0"/>
              <a:t>Installations:  </a:t>
            </a:r>
          </a:p>
          <a:p>
            <a:r>
              <a:rPr lang="en-US" dirty="0" err="1"/>
              <a:t>suntime</a:t>
            </a:r>
            <a:r>
              <a:rPr lang="en-US" dirty="0"/>
              <a:t>, </a:t>
            </a:r>
            <a:r>
              <a:rPr lang="en-US" dirty="0" err="1"/>
              <a:t>pytz</a:t>
            </a:r>
            <a:r>
              <a:rPr lang="en-US" dirty="0"/>
              <a:t> 2005k</a:t>
            </a:r>
          </a:p>
          <a:p>
            <a:endParaRPr lang="en-US" dirty="0"/>
          </a:p>
        </p:txBody>
      </p:sp>
    </p:spTree>
    <p:extLst>
      <p:ext uri="{BB962C8B-B14F-4D97-AF65-F5344CB8AC3E}">
        <p14:creationId xmlns:p14="http://schemas.microsoft.com/office/powerpoint/2010/main" val="25679130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0E0A00-B007-5946-9D9A-16D615440796}"/>
              </a:ext>
            </a:extLst>
          </p:cNvPr>
          <p:cNvSpPr>
            <a:spLocks noGrp="1"/>
          </p:cNvSpPr>
          <p:nvPr>
            <p:ph type="title"/>
          </p:nvPr>
        </p:nvSpPr>
        <p:spPr/>
        <p:txBody>
          <a:bodyPr/>
          <a:lstStyle/>
          <a:p>
            <a:r>
              <a:rPr lang="en-US" dirty="0"/>
              <a:t>Data exploration and cleanup (cont.)</a:t>
            </a:r>
          </a:p>
        </p:txBody>
      </p:sp>
      <p:sp>
        <p:nvSpPr>
          <p:cNvPr id="3" name="Content Placeholder 2">
            <a:extLst>
              <a:ext uri="{FF2B5EF4-FFF2-40B4-BE49-F238E27FC236}">
                <a16:creationId xmlns:a16="http://schemas.microsoft.com/office/drawing/2014/main" id="{CBBE2708-1B99-EC4F-9B52-8AAB1BA42D73}"/>
              </a:ext>
            </a:extLst>
          </p:cNvPr>
          <p:cNvSpPr>
            <a:spLocks noGrp="1"/>
          </p:cNvSpPr>
          <p:nvPr>
            <p:ph idx="1"/>
          </p:nvPr>
        </p:nvSpPr>
        <p:spPr/>
        <p:txBody>
          <a:bodyPr>
            <a:normAutofit/>
          </a:bodyPr>
          <a:lstStyle/>
          <a:p>
            <a:pPr marL="0" indent="0">
              <a:buNone/>
            </a:pPr>
            <a:r>
              <a:rPr lang="en-US" sz="1600" dirty="0"/>
              <a:t>For weather condition analysis:</a:t>
            </a:r>
          </a:p>
          <a:p>
            <a:r>
              <a:rPr lang="en-US" sz="1600" dirty="0"/>
              <a:t>we had to clean up the weather condition data as it was all over the place (i.e. lightly snowy, freezing drizzle, volcanic ash, </a:t>
            </a:r>
            <a:r>
              <a:rPr lang="en-US" sz="1600" dirty="0" err="1"/>
              <a:t>etc</a:t>
            </a:r>
            <a:r>
              <a:rPr lang="en-US" sz="1600" dirty="0"/>
              <a:t>) into four bins: dry conditions, rainy conditions, freezing conditions, foggy conditions. </a:t>
            </a:r>
          </a:p>
          <a:p>
            <a:pPr marL="0" indent="0">
              <a:buNone/>
            </a:pPr>
            <a:r>
              <a:rPr lang="en-US" sz="1600" dirty="0"/>
              <a:t>For rush hour analysis we put the traffic data into three bins:</a:t>
            </a:r>
          </a:p>
          <a:p>
            <a:pPr lvl="1"/>
            <a:r>
              <a:rPr lang="en-US" sz="1600" dirty="0"/>
              <a:t>Rush hour: 7am to 10am + 4pm to 7pm</a:t>
            </a:r>
          </a:p>
          <a:p>
            <a:pPr lvl="1"/>
            <a:r>
              <a:rPr lang="en-US" sz="1600" dirty="0"/>
              <a:t>Rest of the workday: 10am to 4pm</a:t>
            </a:r>
          </a:p>
          <a:p>
            <a:pPr lvl="1"/>
            <a:r>
              <a:rPr lang="en-US" sz="1600" dirty="0"/>
              <a:t>Rest of the day/night: 7pm to 7am</a:t>
            </a:r>
          </a:p>
          <a:p>
            <a:pPr marL="0" indent="0">
              <a:buNone/>
            </a:pPr>
            <a:r>
              <a:rPr lang="en-US" sz="1600" dirty="0"/>
              <a:t>For day-of-the-week analysis :</a:t>
            </a:r>
          </a:p>
          <a:p>
            <a:r>
              <a:rPr lang="en-US" sz="1600" dirty="0"/>
              <a:t>the accident dates were converted to day of the week using datetime </a:t>
            </a:r>
          </a:p>
          <a:p>
            <a:pPr marL="0" indent="0">
              <a:buNone/>
            </a:pPr>
            <a:endParaRPr lang="en-US" sz="1800" b="1" dirty="0"/>
          </a:p>
        </p:txBody>
      </p:sp>
    </p:spTree>
    <p:extLst>
      <p:ext uri="{BB962C8B-B14F-4D97-AF65-F5344CB8AC3E}">
        <p14:creationId xmlns:p14="http://schemas.microsoft.com/office/powerpoint/2010/main" val="13508510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8CAF1F-F366-334E-B406-4C5E51623A74}"/>
              </a:ext>
            </a:extLst>
          </p:cNvPr>
          <p:cNvSpPr>
            <a:spLocks noGrp="1"/>
          </p:cNvSpPr>
          <p:nvPr>
            <p:ph type="title"/>
          </p:nvPr>
        </p:nvSpPr>
        <p:spPr/>
        <p:txBody>
          <a:bodyPr/>
          <a:lstStyle/>
          <a:p>
            <a:r>
              <a:rPr lang="en-US" dirty="0"/>
              <a:t>Challenges</a:t>
            </a:r>
          </a:p>
        </p:txBody>
      </p:sp>
      <p:sp>
        <p:nvSpPr>
          <p:cNvPr id="3" name="Content Placeholder 2">
            <a:extLst>
              <a:ext uri="{FF2B5EF4-FFF2-40B4-BE49-F238E27FC236}">
                <a16:creationId xmlns:a16="http://schemas.microsoft.com/office/drawing/2014/main" id="{47E89F2A-7965-A847-BF0B-CFF4CFF42C6A}"/>
              </a:ext>
            </a:extLst>
          </p:cNvPr>
          <p:cNvSpPr>
            <a:spLocks noGrp="1"/>
          </p:cNvSpPr>
          <p:nvPr>
            <p:ph idx="1"/>
          </p:nvPr>
        </p:nvSpPr>
        <p:spPr>
          <a:xfrm>
            <a:off x="1066800" y="1782486"/>
            <a:ext cx="10058400" cy="3849624"/>
          </a:xfrm>
        </p:spPr>
        <p:txBody>
          <a:bodyPr>
            <a:normAutofit fontScale="92500"/>
          </a:bodyPr>
          <a:lstStyle/>
          <a:p>
            <a:r>
              <a:rPr lang="en-US" dirty="0"/>
              <a:t>the data set was about over 200,000 after parsing only the interstates for for each direction, to calculate the sunset time for each of the accident based on the latitude, longitude and date tried the </a:t>
            </a:r>
            <a:r>
              <a:rPr lang="en-US" dirty="0">
                <a:hlinkClick r:id="rId2"/>
              </a:rPr>
              <a:t>https://sunrise-sunset.org/api</a:t>
            </a:r>
            <a:r>
              <a:rPr lang="en-US" dirty="0"/>
              <a:t>, since each request was an </a:t>
            </a:r>
            <a:r>
              <a:rPr lang="en-US" dirty="0" err="1"/>
              <a:t>api</a:t>
            </a:r>
            <a:r>
              <a:rPr lang="en-US" dirty="0"/>
              <a:t> call, the process was slow and there was connection issues with the server and the program will stop after 200 requests.</a:t>
            </a:r>
          </a:p>
          <a:p>
            <a:r>
              <a:rPr lang="en-US" dirty="0"/>
              <a:t>Despite adding few changes :</a:t>
            </a:r>
          </a:p>
          <a:p>
            <a:pPr lvl="1">
              <a:buFont typeface="Arial" panose="020B0604020202020204" pitchFamily="34" charset="0"/>
              <a:buChar char="•"/>
            </a:pPr>
            <a:r>
              <a:rPr lang="en-US" dirty="0"/>
              <a:t>    ‘verify = false’ </a:t>
            </a:r>
          </a:p>
          <a:p>
            <a:pPr lvl="1" fontAlgn="base">
              <a:buFont typeface="Arial" panose="020B0604020202020204" pitchFamily="34" charset="0"/>
              <a:buChar char="•"/>
            </a:pPr>
            <a:r>
              <a:rPr lang="en-US" dirty="0"/>
              <a:t>     try, except block for the </a:t>
            </a:r>
            <a:r>
              <a:rPr lang="en-US" dirty="0" err="1"/>
              <a:t>ssl</a:t>
            </a:r>
            <a:r>
              <a:rPr lang="en-US" dirty="0"/>
              <a:t> connection errors</a:t>
            </a:r>
          </a:p>
          <a:p>
            <a:pPr lvl="1" fontAlgn="base">
              <a:buFont typeface="Arial" panose="020B0604020202020204" pitchFamily="34" charset="0"/>
              <a:buChar char="•"/>
            </a:pPr>
            <a:r>
              <a:rPr lang="en-US" b="1" dirty="0"/>
              <a:t>    </a:t>
            </a:r>
            <a:r>
              <a:rPr lang="en-US" dirty="0"/>
              <a:t>add ‘sleep’ of 1 second</a:t>
            </a:r>
          </a:p>
          <a:p>
            <a:pPr lvl="1" fontAlgn="base">
              <a:buFont typeface="Arial" panose="020B0604020202020204" pitchFamily="34" charset="0"/>
              <a:buChar char="•"/>
            </a:pPr>
            <a:endParaRPr lang="en-US" dirty="0"/>
          </a:p>
          <a:p>
            <a:pPr marL="274320" lvl="1" indent="0" fontAlgn="base">
              <a:buNone/>
            </a:pPr>
            <a:r>
              <a:rPr lang="en-US" dirty="0"/>
              <a:t>Didn’t fix the connection issues after few thousand requests, had to move to ‘</a:t>
            </a:r>
            <a:r>
              <a:rPr lang="en-US" dirty="0" err="1"/>
              <a:t>suntime</a:t>
            </a:r>
            <a:r>
              <a:rPr lang="en-US" dirty="0"/>
              <a:t>’ python library which was considerably faster but gives the time based on the local time of the machine so had to do some conversation to </a:t>
            </a:r>
            <a:r>
              <a:rPr lang="en-US" dirty="0" err="1"/>
              <a:t>utc</a:t>
            </a:r>
            <a:r>
              <a:rPr lang="en-US" dirty="0"/>
              <a:t> -&gt; accident location’s sunset time based on </a:t>
            </a:r>
            <a:r>
              <a:rPr lang="en-US" dirty="0" err="1"/>
              <a:t>timezone</a:t>
            </a:r>
            <a:r>
              <a:rPr lang="en-US" dirty="0"/>
              <a:t>.</a:t>
            </a:r>
          </a:p>
          <a:p>
            <a:pPr fontAlgn="base"/>
            <a:endParaRPr lang="en-US" dirty="0"/>
          </a:p>
          <a:p>
            <a:pPr fontAlgn="base"/>
            <a:endParaRPr lang="en-US" dirty="0"/>
          </a:p>
          <a:p>
            <a:pPr marL="0" indent="0">
              <a:buNone/>
            </a:pPr>
            <a:r>
              <a:rPr lang="en-US" dirty="0"/>
              <a:t>    </a:t>
            </a:r>
          </a:p>
        </p:txBody>
      </p:sp>
    </p:spTree>
    <p:extLst>
      <p:ext uri="{BB962C8B-B14F-4D97-AF65-F5344CB8AC3E}">
        <p14:creationId xmlns:p14="http://schemas.microsoft.com/office/powerpoint/2010/main" val="35815623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1E35ED-68B5-814F-BD1C-61A0A26E25DD}"/>
              </a:ext>
            </a:extLst>
          </p:cNvPr>
          <p:cNvSpPr>
            <a:spLocks noGrp="1"/>
          </p:cNvSpPr>
          <p:nvPr>
            <p:ph type="title"/>
          </p:nvPr>
        </p:nvSpPr>
        <p:spPr/>
        <p:txBody>
          <a:bodyPr/>
          <a:lstStyle/>
          <a:p>
            <a:r>
              <a:rPr lang="en-US" dirty="0"/>
              <a:t>Our Analysis Strategy</a:t>
            </a:r>
          </a:p>
        </p:txBody>
      </p:sp>
      <p:sp>
        <p:nvSpPr>
          <p:cNvPr id="3" name="Content Placeholder 2">
            <a:extLst>
              <a:ext uri="{FF2B5EF4-FFF2-40B4-BE49-F238E27FC236}">
                <a16:creationId xmlns:a16="http://schemas.microsoft.com/office/drawing/2014/main" id="{9D808BF6-804A-8142-BC63-D65AA79F1CF2}"/>
              </a:ext>
            </a:extLst>
          </p:cNvPr>
          <p:cNvSpPr>
            <a:spLocks noGrp="1"/>
          </p:cNvSpPr>
          <p:nvPr>
            <p:ph idx="1"/>
          </p:nvPr>
        </p:nvSpPr>
        <p:spPr/>
        <p:txBody>
          <a:bodyPr>
            <a:normAutofit/>
          </a:bodyPr>
          <a:lstStyle/>
          <a:p>
            <a:pPr marL="0" indent="0">
              <a:buNone/>
            </a:pPr>
            <a:r>
              <a:rPr lang="en-US" sz="2400" b="1" dirty="0"/>
              <a:t>To do our analysis, we used:</a:t>
            </a:r>
          </a:p>
          <a:p>
            <a:pPr>
              <a:buFont typeface="Arial" panose="020B0604020202020204" pitchFamily="34" charset="0"/>
              <a:buChar char="•"/>
            </a:pPr>
            <a:r>
              <a:rPr lang="en-US" sz="1800" dirty="0"/>
              <a:t>Bar Chart</a:t>
            </a:r>
          </a:p>
          <a:p>
            <a:pPr>
              <a:buFont typeface="Arial" panose="020B0604020202020204" pitchFamily="34" charset="0"/>
              <a:buChar char="•"/>
            </a:pPr>
            <a:r>
              <a:rPr lang="en-US" sz="1800" dirty="0"/>
              <a:t>Pie Chart</a:t>
            </a:r>
          </a:p>
          <a:p>
            <a:pPr>
              <a:buFont typeface="Arial" panose="020B0604020202020204" pitchFamily="34" charset="0"/>
              <a:buChar char="•"/>
            </a:pPr>
            <a:r>
              <a:rPr lang="en-US" sz="1800" dirty="0"/>
              <a:t>Scatter plot</a:t>
            </a:r>
          </a:p>
          <a:p>
            <a:pPr>
              <a:buFont typeface="Arial" panose="020B0604020202020204" pitchFamily="34" charset="0"/>
              <a:buChar char="•"/>
            </a:pPr>
            <a:r>
              <a:rPr lang="en-US" sz="1800" dirty="0" err="1"/>
              <a:t>gmap</a:t>
            </a:r>
            <a:r>
              <a:rPr lang="en-US" sz="1800" dirty="0"/>
              <a:t> </a:t>
            </a:r>
          </a:p>
          <a:p>
            <a:pPr>
              <a:buFont typeface="Arial" panose="020B0604020202020204" pitchFamily="34" charset="0"/>
              <a:buChar char="•"/>
            </a:pPr>
            <a:r>
              <a:rPr lang="en-US" sz="1800" dirty="0"/>
              <a:t>ANOVA</a:t>
            </a:r>
          </a:p>
          <a:p>
            <a:pPr>
              <a:buFont typeface="Arial" panose="020B0604020202020204" pitchFamily="34" charset="0"/>
              <a:buChar char="•"/>
            </a:pPr>
            <a:r>
              <a:rPr lang="en-US" sz="1800" dirty="0"/>
              <a:t>Independent (Two Sample) T-Test</a:t>
            </a:r>
          </a:p>
          <a:p>
            <a:pPr>
              <a:buFontTx/>
              <a:buChar char="-"/>
            </a:pPr>
            <a:endParaRPr lang="en-US" sz="2400" b="1" dirty="0"/>
          </a:p>
        </p:txBody>
      </p:sp>
    </p:spTree>
    <p:extLst>
      <p:ext uri="{BB962C8B-B14F-4D97-AF65-F5344CB8AC3E}">
        <p14:creationId xmlns:p14="http://schemas.microsoft.com/office/powerpoint/2010/main" val="16356743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AE583CC-2A2B-DC4F-92C9-ADE3575749D3}"/>
              </a:ext>
            </a:extLst>
          </p:cNvPr>
          <p:cNvSpPr>
            <a:spLocks noGrp="1"/>
          </p:cNvSpPr>
          <p:nvPr>
            <p:ph idx="1"/>
          </p:nvPr>
        </p:nvSpPr>
        <p:spPr>
          <a:xfrm>
            <a:off x="1066800" y="866899"/>
            <a:ext cx="10058400" cy="5085845"/>
          </a:xfrm>
        </p:spPr>
        <p:txBody>
          <a:bodyPr>
            <a:normAutofit/>
          </a:bodyPr>
          <a:lstStyle/>
          <a:p>
            <a:pPr marL="0" indent="0">
              <a:buNone/>
            </a:pPr>
            <a:endParaRPr lang="en-US" sz="3600" dirty="0"/>
          </a:p>
          <a:p>
            <a:pPr marL="0" indent="0">
              <a:buNone/>
            </a:pPr>
            <a:r>
              <a:rPr lang="en-US" sz="3600" dirty="0"/>
              <a:t>     Contents   </a:t>
            </a:r>
            <a:r>
              <a:rPr lang="en-US" sz="2000" dirty="0"/>
              <a:t>1. </a:t>
            </a:r>
            <a:r>
              <a:rPr lang="en-US" sz="1800" dirty="0"/>
              <a:t>Accidents due to sunset glare for westbound traffic</a:t>
            </a:r>
          </a:p>
          <a:p>
            <a:pPr marL="0" indent="0">
              <a:buNone/>
            </a:pPr>
            <a:r>
              <a:rPr lang="en-US" sz="1800" dirty="0"/>
              <a:t>                                              2. Accidents during rush hour</a:t>
            </a:r>
          </a:p>
          <a:p>
            <a:pPr marL="0" indent="0">
              <a:buNone/>
            </a:pPr>
            <a:r>
              <a:rPr lang="en-US" sz="1800" dirty="0"/>
              <a:t>                                              3. Accidents due to  weather condition</a:t>
            </a:r>
          </a:p>
          <a:p>
            <a:pPr marL="0" indent="0">
              <a:buNone/>
            </a:pPr>
            <a:r>
              <a:rPr lang="en-US" sz="1800" dirty="0"/>
              <a:t>                                              4. Accidents for weekday vs weekends</a:t>
            </a:r>
          </a:p>
          <a:p>
            <a:pPr marL="0" indent="0">
              <a:buNone/>
            </a:pPr>
            <a:r>
              <a:rPr lang="en-US" sz="1800" dirty="0"/>
              <a:t>                                                                           </a:t>
            </a:r>
          </a:p>
        </p:txBody>
      </p:sp>
      <p:cxnSp>
        <p:nvCxnSpPr>
          <p:cNvPr id="6" name="Straight Connector 5">
            <a:extLst>
              <a:ext uri="{FF2B5EF4-FFF2-40B4-BE49-F238E27FC236}">
                <a16:creationId xmlns:a16="http://schemas.microsoft.com/office/drawing/2014/main" id="{31770C06-0DB5-BD47-9A41-E0DD9EF12930}"/>
              </a:ext>
            </a:extLst>
          </p:cNvPr>
          <p:cNvCxnSpPr/>
          <p:nvPr/>
        </p:nvCxnSpPr>
        <p:spPr>
          <a:xfrm>
            <a:off x="3705101" y="1211283"/>
            <a:ext cx="0" cy="3895107"/>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246093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91F7C3-15C7-A640-AE17-3A24AEFF4E67}"/>
              </a:ext>
            </a:extLst>
          </p:cNvPr>
          <p:cNvSpPr>
            <a:spLocks noGrp="1"/>
          </p:cNvSpPr>
          <p:nvPr>
            <p:ph type="title"/>
          </p:nvPr>
        </p:nvSpPr>
        <p:spPr>
          <a:xfrm>
            <a:off x="7041744" y="476010"/>
            <a:ext cx="4472921" cy="1732800"/>
          </a:xfrm>
        </p:spPr>
        <p:txBody>
          <a:bodyPr>
            <a:noAutofit/>
          </a:bodyPr>
          <a:lstStyle/>
          <a:p>
            <a:r>
              <a:rPr lang="en-US" sz="2800" dirty="0"/>
              <a:t>Sunset glare for westbound traffic</a:t>
            </a:r>
            <a:br>
              <a:rPr lang="en-US" sz="2800" dirty="0"/>
            </a:br>
            <a:br>
              <a:rPr lang="en-US" sz="2800" dirty="0"/>
            </a:br>
            <a:r>
              <a:rPr lang="en-US" sz="2800" dirty="0"/>
              <a:t>Summary of findings:</a:t>
            </a:r>
          </a:p>
        </p:txBody>
      </p:sp>
      <p:sp>
        <p:nvSpPr>
          <p:cNvPr id="3" name="Content Placeholder 2">
            <a:extLst>
              <a:ext uri="{FF2B5EF4-FFF2-40B4-BE49-F238E27FC236}">
                <a16:creationId xmlns:a16="http://schemas.microsoft.com/office/drawing/2014/main" id="{2D76C14B-3122-154C-8FFD-5578D04E7EF1}"/>
              </a:ext>
            </a:extLst>
          </p:cNvPr>
          <p:cNvSpPr>
            <a:spLocks noGrp="1"/>
          </p:cNvSpPr>
          <p:nvPr>
            <p:ph idx="1"/>
          </p:nvPr>
        </p:nvSpPr>
        <p:spPr>
          <a:xfrm>
            <a:off x="7041744" y="2584853"/>
            <a:ext cx="4472922" cy="3962080"/>
          </a:xfrm>
        </p:spPr>
        <p:txBody>
          <a:bodyPr>
            <a:normAutofit/>
          </a:bodyPr>
          <a:lstStyle/>
          <a:p>
            <a:r>
              <a:rPr lang="en-US" dirty="0"/>
              <a:t>Sunset glare:</a:t>
            </a:r>
          </a:p>
          <a:p>
            <a:pPr lvl="1"/>
            <a:r>
              <a:rPr lang="en-US" dirty="0"/>
              <a:t>Null hypothesis is there is no difference in accident count based on direction </a:t>
            </a:r>
          </a:p>
          <a:p>
            <a:pPr lvl="1"/>
            <a:r>
              <a:rPr lang="en-US" dirty="0"/>
              <a:t>Our hypothesis is that accident counts are greater when the sun is setting in your face for westbound</a:t>
            </a:r>
          </a:p>
          <a:p>
            <a:pPr marL="274320" lvl="1" indent="0">
              <a:buNone/>
            </a:pPr>
            <a:endParaRPr lang="en-US" dirty="0"/>
          </a:p>
          <a:p>
            <a:pPr marL="274320" lvl="1" indent="0">
              <a:buNone/>
            </a:pPr>
            <a:r>
              <a:rPr lang="en-US" dirty="0"/>
              <a:t>Observations:</a:t>
            </a:r>
          </a:p>
          <a:p>
            <a:pPr lvl="1">
              <a:buFontTx/>
              <a:buChar char="-"/>
            </a:pPr>
            <a:r>
              <a:rPr lang="en-US" dirty="0"/>
              <a:t>The total accidents were higher for N/S compared to W/E for interstates</a:t>
            </a:r>
          </a:p>
          <a:p>
            <a:pPr lvl="1">
              <a:buFontTx/>
              <a:buChar char="-"/>
            </a:pPr>
            <a:r>
              <a:rPr lang="en-US" dirty="0"/>
              <a:t> we didn’t see an increase in the percentage of accidents for westbound traffic 1hour or 30 minutes prior to sunset  compared to other directions</a:t>
            </a:r>
          </a:p>
          <a:p>
            <a:pPr lvl="1">
              <a:buFontTx/>
              <a:buChar char="-"/>
            </a:pPr>
            <a:r>
              <a:rPr lang="en-US" dirty="0"/>
              <a:t>We were not able to reject the null hypothesis (</a:t>
            </a:r>
            <a:r>
              <a:rPr lang="en-US" dirty="0" err="1"/>
              <a:t>pvalue</a:t>
            </a:r>
            <a:r>
              <a:rPr lang="en-US" dirty="0"/>
              <a:t>=0.9993905395344729)</a:t>
            </a:r>
          </a:p>
          <a:p>
            <a:pPr marL="274320" lvl="1" indent="0">
              <a:buNone/>
            </a:pPr>
            <a:endParaRPr lang="en-US" dirty="0"/>
          </a:p>
          <a:p>
            <a:pPr marL="274320" lvl="1" indent="0">
              <a:buNone/>
            </a:pPr>
            <a:endParaRPr lang="en-US" dirty="0"/>
          </a:p>
          <a:p>
            <a:pPr marL="274320" lvl="1" indent="0">
              <a:buNone/>
            </a:pPr>
            <a:endParaRPr lang="en-US" dirty="0"/>
          </a:p>
          <a:p>
            <a:pPr lvl="1"/>
            <a:endParaRPr lang="en-US" dirty="0"/>
          </a:p>
          <a:p>
            <a:pPr lvl="1"/>
            <a:endParaRPr lang="en-US" dirty="0"/>
          </a:p>
          <a:p>
            <a:pPr lvl="1"/>
            <a:endParaRPr lang="en-US" dirty="0"/>
          </a:p>
          <a:p>
            <a:pPr lvl="1"/>
            <a:endParaRPr lang="en-US" dirty="0"/>
          </a:p>
        </p:txBody>
      </p:sp>
      <p:pic>
        <p:nvPicPr>
          <p:cNvPr id="6" name="Picture 5">
            <a:extLst>
              <a:ext uri="{FF2B5EF4-FFF2-40B4-BE49-F238E27FC236}">
                <a16:creationId xmlns:a16="http://schemas.microsoft.com/office/drawing/2014/main" id="{FF3F0D5A-9287-DB4A-B42B-A1C85E3F8082}"/>
              </a:ext>
            </a:extLst>
          </p:cNvPr>
          <p:cNvPicPr>
            <a:picLocks noChangeAspect="1"/>
          </p:cNvPicPr>
          <p:nvPr/>
        </p:nvPicPr>
        <p:blipFill>
          <a:blip r:embed="rId2"/>
          <a:stretch>
            <a:fillRect/>
          </a:stretch>
        </p:blipFill>
        <p:spPr>
          <a:xfrm>
            <a:off x="677335" y="562419"/>
            <a:ext cx="3886200" cy="2844800"/>
          </a:xfrm>
          <a:prstGeom prst="rect">
            <a:avLst/>
          </a:prstGeom>
        </p:spPr>
      </p:pic>
      <p:pic>
        <p:nvPicPr>
          <p:cNvPr id="7" name="Picture 6">
            <a:extLst>
              <a:ext uri="{FF2B5EF4-FFF2-40B4-BE49-F238E27FC236}">
                <a16:creationId xmlns:a16="http://schemas.microsoft.com/office/drawing/2014/main" id="{7889FD3D-64C1-AF4B-B12C-6599888E98C0}"/>
              </a:ext>
            </a:extLst>
          </p:cNvPr>
          <p:cNvPicPr>
            <a:picLocks noChangeAspect="1"/>
          </p:cNvPicPr>
          <p:nvPr/>
        </p:nvPicPr>
        <p:blipFill>
          <a:blip r:embed="rId3"/>
          <a:stretch>
            <a:fillRect/>
          </a:stretch>
        </p:blipFill>
        <p:spPr>
          <a:xfrm>
            <a:off x="3041653" y="3429000"/>
            <a:ext cx="3822700" cy="2844800"/>
          </a:xfrm>
          <a:prstGeom prst="rect">
            <a:avLst/>
          </a:prstGeom>
        </p:spPr>
      </p:pic>
    </p:spTree>
    <p:extLst>
      <p:ext uri="{BB962C8B-B14F-4D97-AF65-F5344CB8AC3E}">
        <p14:creationId xmlns:p14="http://schemas.microsoft.com/office/powerpoint/2010/main" val="381861491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AnalogousFromLightSeedLeftStep">
      <a:dk1>
        <a:srgbClr val="000000"/>
      </a:dk1>
      <a:lt1>
        <a:srgbClr val="FFFFFF"/>
      </a:lt1>
      <a:dk2>
        <a:srgbClr val="242841"/>
      </a:dk2>
      <a:lt2>
        <a:srgbClr val="E7E2E8"/>
      </a:lt2>
      <a:accent1>
        <a:srgbClr val="83AD79"/>
      </a:accent1>
      <a:accent2>
        <a:srgbClr val="91AA69"/>
      </a:accent2>
      <a:accent3>
        <a:srgbClr val="A5A374"/>
      </a:accent3>
      <a:accent4>
        <a:srgbClr val="BF9C71"/>
      </a:accent4>
      <a:accent5>
        <a:srgbClr val="CA928A"/>
      </a:accent5>
      <a:accent6>
        <a:srgbClr val="C1778C"/>
      </a:accent6>
      <a:hlink>
        <a:srgbClr val="A169AE"/>
      </a:hlink>
      <a:folHlink>
        <a:srgbClr val="7F7F7F"/>
      </a:folHlink>
    </a:clrScheme>
    <a:fontScheme name="Savon">
      <a:majorFont>
        <a:latin typeface="Century Schoolbook"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VTI" id="{A72E8C35-66DD-49F8-AF66-813F19B983AE}" vid="{93CCBC76-B7A1-4C3D-93EA-5CE34C4670F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TotalTime>
  <Words>1240</Words>
  <Application>Microsoft Macintosh PowerPoint</Application>
  <PresentationFormat>Widescreen</PresentationFormat>
  <Paragraphs>146</Paragraphs>
  <Slides>16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Calibri</vt:lpstr>
      <vt:lpstr>Century Schoolbook</vt:lpstr>
      <vt:lpstr>Franklin Gothic Book</vt:lpstr>
      <vt:lpstr>Garamond</vt:lpstr>
      <vt:lpstr>SavonVTI</vt:lpstr>
      <vt:lpstr>Driving into the Sunset</vt:lpstr>
      <vt:lpstr>Description of the dataset</vt:lpstr>
      <vt:lpstr>Core Hypothesis</vt:lpstr>
      <vt:lpstr>Data exploration and cleanup  For the sunset glare analysis:  </vt:lpstr>
      <vt:lpstr>Data exploration and cleanup (cont.)</vt:lpstr>
      <vt:lpstr>Challenges</vt:lpstr>
      <vt:lpstr>Our Analysis Strategy</vt:lpstr>
      <vt:lpstr>PowerPoint Presentation</vt:lpstr>
      <vt:lpstr>Sunset glare for westbound traffic  Summary of findings:</vt:lpstr>
      <vt:lpstr>Summary of findings (cont)</vt:lpstr>
      <vt:lpstr>PowerPoint Presentation</vt:lpstr>
      <vt:lpstr>PowerPoint Presentation</vt:lpstr>
      <vt:lpstr>Rush Hour  Summary of findings</vt:lpstr>
      <vt:lpstr>Conclusion</vt:lpstr>
      <vt:lpstr>Things we would have liked to try if time permitted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Driving into the Sunset</dc:title>
  <dc:creator>Arundhati Chakraborty</dc:creator>
  <cp:lastModifiedBy>Arundhati Chakraborty</cp:lastModifiedBy>
  <cp:revision>4</cp:revision>
  <dcterms:created xsi:type="dcterms:W3CDTF">2020-01-10T23:45:20Z</dcterms:created>
  <dcterms:modified xsi:type="dcterms:W3CDTF">2020-01-10T23:55:05Z</dcterms:modified>
</cp:coreProperties>
</file>